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0" r:id="rId2"/>
    <p:sldId id="282" r:id="rId3"/>
    <p:sldId id="283" r:id="rId4"/>
    <p:sldId id="293" r:id="rId5"/>
    <p:sldId id="294" r:id="rId6"/>
    <p:sldId id="295" r:id="rId7"/>
    <p:sldId id="296" r:id="rId8"/>
    <p:sldId id="297" r:id="rId9"/>
    <p:sldId id="308" r:id="rId10"/>
    <p:sldId id="299" r:id="rId11"/>
    <p:sldId id="300" r:id="rId12"/>
    <p:sldId id="292" r:id="rId13"/>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ka, Keith T" initials="PK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6" autoAdjust="0"/>
    <p:restoredTop sz="65586" autoAdjust="0"/>
  </p:normalViewPr>
  <p:slideViewPr>
    <p:cSldViewPr>
      <p:cViewPr>
        <p:scale>
          <a:sx n="96" d="100"/>
          <a:sy n="96" d="100"/>
        </p:scale>
        <p:origin x="-72" y="360"/>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804" y="-96"/>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75" tIns="46187" rIns="92375" bIns="46187" rtlCol="0"/>
          <a:lstStyle>
            <a:lvl1pPr algn="l">
              <a:defRPr sz="1200"/>
            </a:lvl1pPr>
          </a:lstStyle>
          <a:p>
            <a:endParaRPr lang="en-US"/>
          </a:p>
        </p:txBody>
      </p:sp>
      <p:sp>
        <p:nvSpPr>
          <p:cNvPr id="3" name="Date Placeholder 2"/>
          <p:cNvSpPr>
            <a:spLocks noGrp="1"/>
          </p:cNvSpPr>
          <p:nvPr>
            <p:ph type="dt" idx="1"/>
          </p:nvPr>
        </p:nvSpPr>
        <p:spPr>
          <a:xfrm>
            <a:off x="3927776" y="0"/>
            <a:ext cx="3004820" cy="461645"/>
          </a:xfrm>
          <a:prstGeom prst="rect">
            <a:avLst/>
          </a:prstGeom>
        </p:spPr>
        <p:txBody>
          <a:bodyPr vert="horz" lIns="92375" tIns="46187" rIns="92375" bIns="46187" rtlCol="0"/>
          <a:lstStyle>
            <a:lvl1pPr algn="r">
              <a:defRPr sz="1200"/>
            </a:lvl1pPr>
          </a:lstStyle>
          <a:p>
            <a:fld id="{2994CB87-08A6-469D-9761-DCF7990C3107}" type="datetimeFigureOut">
              <a:rPr lang="en-US" smtClean="0"/>
              <a:t>1/21/2014</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75" tIns="46187" rIns="92375" bIns="46187"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75" tIns="46187" rIns="92375" bIns="461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4"/>
            <a:ext cx="3004820" cy="461645"/>
          </a:xfrm>
          <a:prstGeom prst="rect">
            <a:avLst/>
          </a:prstGeom>
        </p:spPr>
        <p:txBody>
          <a:bodyPr vert="horz" lIns="92375" tIns="46187" rIns="92375" bIns="46187"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69654"/>
            <a:ext cx="3004820" cy="461645"/>
          </a:xfrm>
          <a:prstGeom prst="rect">
            <a:avLst/>
          </a:prstGeom>
        </p:spPr>
        <p:txBody>
          <a:bodyPr vert="horz" lIns="92375" tIns="46187" rIns="92375" bIns="46187" rtlCol="0" anchor="b"/>
          <a:lstStyle>
            <a:lvl1pPr algn="r">
              <a:defRPr sz="1200"/>
            </a:lvl1pPr>
          </a:lstStyle>
          <a:p>
            <a:fld id="{F28D5BB1-8E5C-4E2F-A8EC-D2A9C9198B3A}" type="slidenum">
              <a:rPr lang="en-US" smtClean="0"/>
              <a:t>‹#›</a:t>
            </a:fld>
            <a:endParaRPr lang="en-US"/>
          </a:p>
        </p:txBody>
      </p:sp>
    </p:spTree>
    <p:extLst>
      <p:ext uri="{BB962C8B-B14F-4D97-AF65-F5344CB8AC3E}">
        <p14:creationId xmlns:p14="http://schemas.microsoft.com/office/powerpoint/2010/main" val="2612196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8225" y="76200"/>
            <a:ext cx="2317750" cy="1739900"/>
          </a:xfrm>
        </p:spPr>
      </p:sp>
      <p:sp>
        <p:nvSpPr>
          <p:cNvPr id="3" name="Notes Placeholder 2"/>
          <p:cNvSpPr>
            <a:spLocks noGrp="1"/>
          </p:cNvSpPr>
          <p:nvPr>
            <p:ph type="body" idx="1"/>
          </p:nvPr>
        </p:nvSpPr>
        <p:spPr>
          <a:xfrm>
            <a:off x="693420" y="1891988"/>
            <a:ext cx="5547360" cy="6648446"/>
          </a:xfrm>
        </p:spPr>
        <p:txBody>
          <a:bodyPr/>
          <a:lstStyle/>
          <a:p>
            <a:pPr defTabSz="906536">
              <a:defRPr/>
            </a:pPr>
            <a:r>
              <a:rPr lang="en-US" sz="1600" dirty="0"/>
              <a:t>I am Doug Morris, Chief of the Office of Offshore Regulatory Programs for the Bureau of Safety and Environmental Enforcement.</a:t>
            </a:r>
          </a:p>
          <a:p>
            <a:endParaRPr lang="en-US" dirty="0"/>
          </a:p>
        </p:txBody>
      </p:sp>
      <p:sp>
        <p:nvSpPr>
          <p:cNvPr id="4" name="Slide Number Placeholder 3"/>
          <p:cNvSpPr>
            <a:spLocks noGrp="1"/>
          </p:cNvSpPr>
          <p:nvPr>
            <p:ph type="sldNum" sz="quarter" idx="10"/>
          </p:nvPr>
        </p:nvSpPr>
        <p:spPr/>
        <p:txBody>
          <a:bodyPr/>
          <a:lstStyle/>
          <a:p>
            <a:fld id="{F28D5BB1-8E5C-4E2F-A8EC-D2A9C9198B3A}" type="slidenum">
              <a:rPr lang="en-US" smtClean="0"/>
              <a:t>1</a:t>
            </a:fld>
            <a:endParaRPr lang="en-US"/>
          </a:p>
        </p:txBody>
      </p:sp>
    </p:spTree>
    <p:extLst>
      <p:ext uri="{BB962C8B-B14F-4D97-AF65-F5344CB8AC3E}">
        <p14:creationId xmlns:p14="http://schemas.microsoft.com/office/powerpoint/2010/main" val="121306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8525" y="76200"/>
            <a:ext cx="2597150" cy="1947863"/>
          </a:xfrm>
        </p:spPr>
      </p:sp>
      <p:sp>
        <p:nvSpPr>
          <p:cNvPr id="3" name="Notes Placeholder 2"/>
          <p:cNvSpPr>
            <a:spLocks noGrp="1"/>
          </p:cNvSpPr>
          <p:nvPr>
            <p:ph type="body" idx="1"/>
          </p:nvPr>
        </p:nvSpPr>
        <p:spPr>
          <a:xfrm>
            <a:off x="693420" y="2043347"/>
            <a:ext cx="5547360" cy="6497087"/>
          </a:xfrm>
        </p:spPr>
        <p:txBody>
          <a:bodyPr/>
          <a:lstStyle/>
          <a:p>
            <a:r>
              <a:rPr lang="en-US" sz="1600" dirty="0"/>
              <a:t>So, what is our future direction?</a:t>
            </a:r>
          </a:p>
          <a:p>
            <a:r>
              <a:rPr lang="en-US" sz="1600" dirty="0"/>
              <a:t> </a:t>
            </a:r>
          </a:p>
          <a:p>
            <a:r>
              <a:rPr lang="en-US" sz="1600" dirty="0"/>
              <a:t>That me quickly mention </a:t>
            </a:r>
            <a:r>
              <a:rPr lang="en-US" sz="1600" dirty="0" smtClean="0"/>
              <a:t>six </a:t>
            </a:r>
            <a:r>
              <a:rPr lang="en-US" sz="1600" dirty="0"/>
              <a:t>areas of high interest to the agency.  There will be a role for the industry in most of these…where we are likely to need input from the industry and interested parties&gt;</a:t>
            </a:r>
          </a:p>
          <a:p>
            <a:endParaRPr lang="en-US" sz="1600" dirty="0" smtClean="0"/>
          </a:p>
          <a:p>
            <a:r>
              <a:rPr lang="en-US" sz="1600" dirty="0" smtClean="0"/>
              <a:t>RISK</a:t>
            </a:r>
          </a:p>
          <a:p>
            <a:endParaRPr lang="en-US" sz="1600" dirty="0" smtClean="0"/>
          </a:p>
          <a:p>
            <a:r>
              <a:rPr lang="en-US" sz="1600" dirty="0" smtClean="0"/>
              <a:t>Second, </a:t>
            </a:r>
            <a:r>
              <a:rPr lang="en-US" sz="1600" dirty="0"/>
              <a:t>we are extremely interested in identifying leading or lagging indicators which might help to identify and prevent accidents from occurring.  This is a complex issue. We are currently working with the COS and the International regulators forum to identify key parameters.  BSEE is also creating a third party voluntary, confidentiality near miss reporting program that is modeled after similar program in the aviation and railroad industry.  This type of program will help the industry identify trends and key issues that need attention by the industry. </a:t>
            </a:r>
          </a:p>
          <a:p>
            <a:r>
              <a:rPr lang="en-US" sz="1600" dirty="0"/>
              <a:t> </a:t>
            </a:r>
          </a:p>
          <a:p>
            <a:r>
              <a:rPr lang="en-US" sz="1600" dirty="0" smtClean="0"/>
              <a:t>Equipment</a:t>
            </a:r>
            <a:r>
              <a:rPr lang="en-US" sz="1600" baseline="0" dirty="0" smtClean="0"/>
              <a:t> reliability--</a:t>
            </a:r>
            <a:r>
              <a:rPr lang="en-US" sz="1600" dirty="0" smtClean="0"/>
              <a:t>  </a:t>
            </a:r>
            <a:r>
              <a:rPr lang="en-US" sz="1600" dirty="0"/>
              <a:t>We believe that a more comprehensive industry wide approach toward collecting, analyzing, and report potential issues is warranted and could help to prevent accidents from occurring in the future.  This is an area in which the industry could take the lead in developing a program</a:t>
            </a:r>
          </a:p>
          <a:p>
            <a:endParaRPr lang="en-US" dirty="0"/>
          </a:p>
        </p:txBody>
      </p:sp>
      <p:sp>
        <p:nvSpPr>
          <p:cNvPr id="4" name="Slide Number Placeholder 3"/>
          <p:cNvSpPr>
            <a:spLocks noGrp="1"/>
          </p:cNvSpPr>
          <p:nvPr>
            <p:ph type="sldNum" sz="quarter" idx="10"/>
          </p:nvPr>
        </p:nvSpPr>
        <p:spPr/>
        <p:txBody>
          <a:bodyPr/>
          <a:lstStyle/>
          <a:p>
            <a:fld id="{F28D5BB1-8E5C-4E2F-A8EC-D2A9C9198B3A}" type="slidenum">
              <a:rPr lang="en-US" smtClean="0"/>
              <a:t>10</a:t>
            </a:fld>
            <a:endParaRPr lang="en-US"/>
          </a:p>
        </p:txBody>
      </p:sp>
    </p:spTree>
    <p:extLst>
      <p:ext uri="{BB962C8B-B14F-4D97-AF65-F5344CB8AC3E}">
        <p14:creationId xmlns:p14="http://schemas.microsoft.com/office/powerpoint/2010/main" val="215836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6625" y="76200"/>
            <a:ext cx="2520950" cy="1890713"/>
          </a:xfrm>
        </p:spPr>
      </p:sp>
      <p:sp>
        <p:nvSpPr>
          <p:cNvPr id="3" name="Notes Placeholder 2"/>
          <p:cNvSpPr>
            <a:spLocks noGrp="1"/>
          </p:cNvSpPr>
          <p:nvPr>
            <p:ph type="body" idx="1"/>
          </p:nvPr>
        </p:nvSpPr>
        <p:spPr>
          <a:xfrm>
            <a:off x="693420" y="2043347"/>
            <a:ext cx="5547360" cy="6497087"/>
          </a:xfrm>
        </p:spPr>
        <p:txBody>
          <a:bodyPr/>
          <a:lstStyle/>
          <a:p>
            <a:r>
              <a:rPr lang="en-US" sz="1600" dirty="0"/>
              <a:t>Since 1977, the agency is required by statue to require that operators use best available and safest technology if passes a cost/benefit test.  We are planning to “dust off” this statutory provision and use it to drive innovation and continuous improvement in the industry.  This program will likely require the development of industry testing protocols and standards. We have developed a straw man process are currently soliciting input from the national academy of sciences.</a:t>
            </a:r>
          </a:p>
          <a:p>
            <a:r>
              <a:rPr lang="en-US" sz="1600" dirty="0"/>
              <a:t> </a:t>
            </a:r>
          </a:p>
          <a:p>
            <a:r>
              <a:rPr lang="en-US" sz="1600" dirty="0"/>
              <a:t>On training, many of the recommendations arising out of DW horizon mention the need for additional training of OCS personnel.. A variety of groups such has IADC has started training initiatives.  This is another area in which the industry programs can have a major impact especially if they are tied to certification programs</a:t>
            </a:r>
          </a:p>
          <a:p>
            <a:r>
              <a:rPr lang="en-US" sz="1600" dirty="0"/>
              <a:t> </a:t>
            </a:r>
          </a:p>
          <a:p>
            <a:r>
              <a:rPr lang="en-US" sz="1600" dirty="0"/>
              <a:t>And finally, </a:t>
            </a:r>
            <a:r>
              <a:rPr lang="en-US" sz="1600" dirty="0" smtClean="0"/>
              <a:t>we will be looking at better ways on performing inspections….RTM and RBI</a:t>
            </a:r>
            <a:endParaRPr lang="en-US" sz="1600" dirty="0"/>
          </a:p>
        </p:txBody>
      </p:sp>
      <p:sp>
        <p:nvSpPr>
          <p:cNvPr id="4" name="Slide Number Placeholder 3"/>
          <p:cNvSpPr>
            <a:spLocks noGrp="1"/>
          </p:cNvSpPr>
          <p:nvPr>
            <p:ph type="sldNum" sz="quarter" idx="10"/>
          </p:nvPr>
        </p:nvSpPr>
        <p:spPr/>
        <p:txBody>
          <a:bodyPr/>
          <a:lstStyle/>
          <a:p>
            <a:fld id="{F28D5BB1-8E5C-4E2F-A8EC-D2A9C9198B3A}" type="slidenum">
              <a:rPr lang="en-US" smtClean="0"/>
              <a:t>11</a:t>
            </a:fld>
            <a:endParaRPr lang="en-US"/>
          </a:p>
        </p:txBody>
      </p:sp>
    </p:spTree>
    <p:extLst>
      <p:ext uri="{BB962C8B-B14F-4D97-AF65-F5344CB8AC3E}">
        <p14:creationId xmlns:p14="http://schemas.microsoft.com/office/powerpoint/2010/main" val="2885538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6552" indent="-283290" eaLnBrk="0" hangingPunct="0">
              <a:defRPr>
                <a:solidFill>
                  <a:schemeClr val="tx1"/>
                </a:solidFill>
                <a:latin typeface="Arial" charset="0"/>
                <a:ea typeface="ＭＳ Ｐゴシック" pitchFamily="34" charset="-128"/>
              </a:defRPr>
            </a:lvl2pPr>
            <a:lvl3pPr marL="1133157" indent="-226631" eaLnBrk="0" hangingPunct="0">
              <a:defRPr>
                <a:solidFill>
                  <a:schemeClr val="tx1"/>
                </a:solidFill>
                <a:latin typeface="Arial" charset="0"/>
                <a:ea typeface="ＭＳ Ｐゴシック" pitchFamily="34" charset="-128"/>
              </a:defRPr>
            </a:lvl3pPr>
            <a:lvl4pPr marL="1586420" indent="-226631" eaLnBrk="0" hangingPunct="0">
              <a:defRPr>
                <a:solidFill>
                  <a:schemeClr val="tx1"/>
                </a:solidFill>
                <a:latin typeface="Arial" charset="0"/>
                <a:ea typeface="ＭＳ Ｐゴシック" pitchFamily="34" charset="-128"/>
              </a:defRPr>
            </a:lvl4pPr>
            <a:lvl5pPr marL="2039683" indent="-226631" eaLnBrk="0" hangingPunct="0">
              <a:defRPr>
                <a:solidFill>
                  <a:schemeClr val="tx1"/>
                </a:solidFill>
                <a:latin typeface="Arial" charset="0"/>
                <a:ea typeface="ＭＳ Ｐゴシック" pitchFamily="34" charset="-128"/>
              </a:defRPr>
            </a:lvl5pPr>
            <a:lvl6pPr marL="2492946" indent="-226631" eaLnBrk="0" fontAlgn="base" hangingPunct="0">
              <a:spcBef>
                <a:spcPct val="0"/>
              </a:spcBef>
              <a:spcAft>
                <a:spcPct val="0"/>
              </a:spcAft>
              <a:defRPr>
                <a:solidFill>
                  <a:schemeClr val="tx1"/>
                </a:solidFill>
                <a:latin typeface="Arial" charset="0"/>
                <a:ea typeface="ＭＳ Ｐゴシック" pitchFamily="34" charset="-128"/>
              </a:defRPr>
            </a:lvl6pPr>
            <a:lvl7pPr marL="2946209" indent="-226631" eaLnBrk="0" fontAlgn="base" hangingPunct="0">
              <a:spcBef>
                <a:spcPct val="0"/>
              </a:spcBef>
              <a:spcAft>
                <a:spcPct val="0"/>
              </a:spcAft>
              <a:defRPr>
                <a:solidFill>
                  <a:schemeClr val="tx1"/>
                </a:solidFill>
                <a:latin typeface="Arial" charset="0"/>
                <a:ea typeface="ＭＳ Ｐゴシック" pitchFamily="34" charset="-128"/>
              </a:defRPr>
            </a:lvl7pPr>
            <a:lvl8pPr marL="3399472" indent="-226631" eaLnBrk="0" fontAlgn="base" hangingPunct="0">
              <a:spcBef>
                <a:spcPct val="0"/>
              </a:spcBef>
              <a:spcAft>
                <a:spcPct val="0"/>
              </a:spcAft>
              <a:defRPr>
                <a:solidFill>
                  <a:schemeClr val="tx1"/>
                </a:solidFill>
                <a:latin typeface="Arial" charset="0"/>
                <a:ea typeface="ＭＳ Ｐゴシック" pitchFamily="34" charset="-128"/>
              </a:defRPr>
            </a:lvl8pPr>
            <a:lvl9pPr marL="3852734" indent="-22663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BDDAFF8-D965-4DD4-B89B-2F745B457356}" type="slidenum">
              <a:rPr lang="en-US" smtClean="0">
                <a:latin typeface="Calibri" pitchFamily="34" charset="0"/>
              </a:rPr>
              <a:pPr eaLnBrk="1" hangingPunct="1"/>
              <a:t>12</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76200"/>
            <a:ext cx="2571750" cy="1928813"/>
          </a:xfrm>
        </p:spPr>
      </p:sp>
      <p:sp>
        <p:nvSpPr>
          <p:cNvPr id="3" name="Notes Placeholder 2"/>
          <p:cNvSpPr>
            <a:spLocks noGrp="1"/>
          </p:cNvSpPr>
          <p:nvPr>
            <p:ph type="body" idx="1"/>
          </p:nvPr>
        </p:nvSpPr>
        <p:spPr>
          <a:xfrm>
            <a:off x="693420" y="2043347"/>
            <a:ext cx="5547360" cy="6497087"/>
          </a:xfrm>
        </p:spPr>
        <p:txBody>
          <a:bodyPr/>
          <a:lstStyle/>
          <a:p>
            <a:pPr defTabSz="906536">
              <a:defRPr/>
            </a:pPr>
            <a:r>
              <a:rPr lang="en-US" sz="1600" dirty="0"/>
              <a:t>My goal during the next few minutes, it to describe the agency, and our priorities, and regulatory approaches moving forward.</a:t>
            </a:r>
          </a:p>
          <a:p>
            <a:endParaRPr lang="en-US" dirty="0"/>
          </a:p>
        </p:txBody>
      </p:sp>
      <p:sp>
        <p:nvSpPr>
          <p:cNvPr id="4" name="Slide Number Placeholder 3"/>
          <p:cNvSpPr>
            <a:spLocks noGrp="1"/>
          </p:cNvSpPr>
          <p:nvPr>
            <p:ph type="sldNum" sz="quarter" idx="10"/>
          </p:nvPr>
        </p:nvSpPr>
        <p:spPr/>
        <p:txBody>
          <a:bodyPr/>
          <a:lstStyle/>
          <a:p>
            <a:fld id="{F28D5BB1-8E5C-4E2F-A8EC-D2A9C9198B3A}" type="slidenum">
              <a:rPr lang="en-US" smtClean="0"/>
              <a:t>2</a:t>
            </a:fld>
            <a:endParaRPr lang="en-US"/>
          </a:p>
        </p:txBody>
      </p:sp>
    </p:spTree>
    <p:extLst>
      <p:ext uri="{BB962C8B-B14F-4D97-AF65-F5344CB8AC3E}">
        <p14:creationId xmlns:p14="http://schemas.microsoft.com/office/powerpoint/2010/main" val="332089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25" y="76200"/>
            <a:ext cx="2266950" cy="1701800"/>
          </a:xfrm>
        </p:spPr>
      </p:sp>
      <p:sp>
        <p:nvSpPr>
          <p:cNvPr id="3" name="Notes Placeholder 2"/>
          <p:cNvSpPr>
            <a:spLocks noGrp="1"/>
          </p:cNvSpPr>
          <p:nvPr>
            <p:ph type="body" idx="1"/>
          </p:nvPr>
        </p:nvSpPr>
        <p:spPr>
          <a:xfrm>
            <a:off x="693420" y="1891989"/>
            <a:ext cx="5547360" cy="6875483"/>
          </a:xfrm>
        </p:spPr>
        <p:txBody>
          <a:bodyPr/>
          <a:lstStyle/>
          <a:p>
            <a:pPr defTabSz="906536">
              <a:defRPr/>
            </a:pPr>
            <a:r>
              <a:rPr lang="en-US" sz="1600" dirty="0"/>
              <a:t>BSEE is responsible for regulating the oil and gas development in Federal Waters on the outer continental shelf.  Our mission statement is described on this slide….which is essentially to another way of stating the ensure the  safe and orderly development on these resources.</a:t>
            </a:r>
          </a:p>
          <a:p>
            <a:endParaRPr lang="en-US" dirty="0"/>
          </a:p>
        </p:txBody>
      </p:sp>
      <p:sp>
        <p:nvSpPr>
          <p:cNvPr id="4" name="Slide Number Placeholder 3"/>
          <p:cNvSpPr>
            <a:spLocks noGrp="1"/>
          </p:cNvSpPr>
          <p:nvPr>
            <p:ph type="sldNum" sz="quarter" idx="10"/>
          </p:nvPr>
        </p:nvSpPr>
        <p:spPr/>
        <p:txBody>
          <a:bodyPr/>
          <a:lstStyle/>
          <a:p>
            <a:fld id="{F28D5BB1-8E5C-4E2F-A8EC-D2A9C9198B3A}" type="slidenum">
              <a:rPr lang="en-US" smtClean="0"/>
              <a:t>3</a:t>
            </a:fld>
            <a:endParaRPr lang="en-US"/>
          </a:p>
        </p:txBody>
      </p:sp>
    </p:spTree>
    <p:extLst>
      <p:ext uri="{BB962C8B-B14F-4D97-AF65-F5344CB8AC3E}">
        <p14:creationId xmlns:p14="http://schemas.microsoft.com/office/powerpoint/2010/main" val="74418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76200"/>
            <a:ext cx="2724150" cy="2043113"/>
          </a:xfrm>
        </p:spPr>
      </p:sp>
      <p:sp>
        <p:nvSpPr>
          <p:cNvPr id="3" name="Notes Placeholder 2"/>
          <p:cNvSpPr>
            <a:spLocks noGrp="1"/>
          </p:cNvSpPr>
          <p:nvPr>
            <p:ph type="body" idx="1"/>
          </p:nvPr>
        </p:nvSpPr>
        <p:spPr>
          <a:xfrm>
            <a:off x="678346" y="2194706"/>
            <a:ext cx="5547360" cy="5740292"/>
          </a:xfrm>
        </p:spPr>
        <p:txBody>
          <a:bodyPr/>
          <a:lstStyle/>
          <a:p>
            <a:r>
              <a:rPr lang="en-US" sz="1600" dirty="0"/>
              <a:t>The agency is about a year and half old.  It was formed when the old MMS was split into three different functions after the </a:t>
            </a:r>
            <a:r>
              <a:rPr lang="en-US" sz="1600" dirty="0" err="1"/>
              <a:t>Deepwater</a:t>
            </a:r>
            <a:r>
              <a:rPr lang="en-US" sz="1600" dirty="0"/>
              <a:t> Horizon incident.</a:t>
            </a:r>
          </a:p>
          <a:p>
            <a:r>
              <a:rPr lang="en-US" sz="1600" dirty="0"/>
              <a:t> </a:t>
            </a:r>
          </a:p>
          <a:p>
            <a:r>
              <a:rPr lang="en-US" sz="1600" dirty="0"/>
              <a:t>The leasing and royalty management functions are now handled by other the Bureau of Ocean Energy Management. </a:t>
            </a:r>
          </a:p>
          <a:p>
            <a:r>
              <a:rPr lang="en-US" sz="1600" dirty="0"/>
              <a:t> </a:t>
            </a:r>
          </a:p>
          <a:p>
            <a:r>
              <a:rPr lang="en-US" sz="1600" dirty="0"/>
              <a:t>Royalty matters are now the responsibility of the Office of Natural Resource Revenue.</a:t>
            </a:r>
          </a:p>
          <a:p>
            <a:r>
              <a:rPr lang="en-US" dirty="0"/>
              <a:t> </a:t>
            </a:r>
          </a:p>
          <a:p>
            <a:endParaRPr lang="en-US" dirty="0"/>
          </a:p>
        </p:txBody>
      </p:sp>
      <p:sp>
        <p:nvSpPr>
          <p:cNvPr id="4" name="Slide Number Placeholder 3"/>
          <p:cNvSpPr>
            <a:spLocks noGrp="1"/>
          </p:cNvSpPr>
          <p:nvPr>
            <p:ph type="sldNum" sz="quarter" idx="10"/>
          </p:nvPr>
        </p:nvSpPr>
        <p:spPr/>
        <p:txBody>
          <a:bodyPr/>
          <a:lstStyle/>
          <a:p>
            <a:fld id="{F28D5BB1-8E5C-4E2F-A8EC-D2A9C9198B3A}" type="slidenum">
              <a:rPr lang="en-US" smtClean="0"/>
              <a:t>4</a:t>
            </a:fld>
            <a:endParaRPr lang="en-US"/>
          </a:p>
        </p:txBody>
      </p:sp>
    </p:spTree>
    <p:extLst>
      <p:ext uri="{BB962C8B-B14F-4D97-AF65-F5344CB8AC3E}">
        <p14:creationId xmlns:p14="http://schemas.microsoft.com/office/powerpoint/2010/main" val="190917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76200"/>
            <a:ext cx="2571750" cy="1928813"/>
          </a:xfrm>
        </p:spPr>
      </p:sp>
      <p:sp>
        <p:nvSpPr>
          <p:cNvPr id="3" name="Notes Placeholder 2"/>
          <p:cNvSpPr>
            <a:spLocks noGrp="1"/>
          </p:cNvSpPr>
          <p:nvPr>
            <p:ph type="body" idx="1"/>
          </p:nvPr>
        </p:nvSpPr>
        <p:spPr>
          <a:xfrm>
            <a:off x="693420" y="2194706"/>
            <a:ext cx="5547360" cy="6345728"/>
          </a:xfrm>
        </p:spPr>
        <p:txBody>
          <a:bodyPr/>
          <a:lstStyle/>
          <a:p>
            <a:r>
              <a:rPr lang="en-US" sz="1600" dirty="0"/>
              <a:t>We have more than 600 people on board located in DC, the Gulf of Mexico, California, and Alaska.</a:t>
            </a:r>
          </a:p>
          <a:p>
            <a:r>
              <a:rPr lang="en-US" sz="1600" dirty="0"/>
              <a:t> </a:t>
            </a:r>
          </a:p>
          <a:p>
            <a:r>
              <a:rPr lang="en-US" sz="1600" dirty="0"/>
              <a:t>We have an excellent technical staff involved in interesting issues ….and we are looking for engineers…if you interested in public service please see me afterwards…</a:t>
            </a:r>
          </a:p>
          <a:p>
            <a:endParaRPr lang="en-US" dirty="0"/>
          </a:p>
        </p:txBody>
      </p:sp>
      <p:sp>
        <p:nvSpPr>
          <p:cNvPr id="4" name="Slide Number Placeholder 3"/>
          <p:cNvSpPr>
            <a:spLocks noGrp="1"/>
          </p:cNvSpPr>
          <p:nvPr>
            <p:ph type="sldNum" sz="quarter" idx="10"/>
          </p:nvPr>
        </p:nvSpPr>
        <p:spPr/>
        <p:txBody>
          <a:bodyPr/>
          <a:lstStyle/>
          <a:p>
            <a:fld id="{F28D5BB1-8E5C-4E2F-A8EC-D2A9C9198B3A}" type="slidenum">
              <a:rPr lang="en-US" smtClean="0"/>
              <a:t>5</a:t>
            </a:fld>
            <a:endParaRPr lang="en-US"/>
          </a:p>
        </p:txBody>
      </p:sp>
    </p:spTree>
    <p:extLst>
      <p:ext uri="{BB962C8B-B14F-4D97-AF65-F5344CB8AC3E}">
        <p14:creationId xmlns:p14="http://schemas.microsoft.com/office/powerpoint/2010/main" val="28246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2181225" y="76200"/>
            <a:ext cx="2497138" cy="1873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693420" y="2043347"/>
            <a:ext cx="5547360" cy="6497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dirty="0"/>
              <a:t>Lets discuss some of the challenges that face BSEE.</a:t>
            </a:r>
          </a:p>
          <a:p>
            <a:r>
              <a:rPr lang="en-US" sz="1600" dirty="0"/>
              <a:t> </a:t>
            </a:r>
          </a:p>
          <a:p>
            <a:r>
              <a:rPr lang="en-US" sz="1600" dirty="0"/>
              <a:t>First, there continues to be a high level of activity on the OCS.  </a:t>
            </a:r>
          </a:p>
          <a:p>
            <a:pPr lvl="0"/>
            <a:r>
              <a:rPr lang="en-US" sz="1600" dirty="0"/>
              <a:t>There are currently more than 3000 platforms on the OCS which we are required to inspection at least once a year.</a:t>
            </a:r>
          </a:p>
          <a:p>
            <a:pPr lvl="0"/>
            <a:r>
              <a:rPr lang="en-US" sz="1600" dirty="0"/>
              <a:t>There are also almost 50 </a:t>
            </a:r>
            <a:r>
              <a:rPr lang="en-US" sz="1600" dirty="0" err="1"/>
              <a:t>deepwater</a:t>
            </a:r>
            <a:r>
              <a:rPr lang="en-US" sz="1600" dirty="0"/>
              <a:t> rigs operating in the GOM which is higher than the number before </a:t>
            </a:r>
            <a:r>
              <a:rPr lang="en-US" sz="1600" dirty="0" err="1"/>
              <a:t>Macondo</a:t>
            </a:r>
            <a:r>
              <a:rPr lang="en-US" sz="1600" dirty="0"/>
              <a:t>. …and this number is expected in increase in the future.</a:t>
            </a:r>
          </a:p>
          <a:p>
            <a:r>
              <a:rPr lang="en-US" sz="1600" dirty="0"/>
              <a:t> </a:t>
            </a:r>
          </a:p>
          <a:p>
            <a:r>
              <a:rPr lang="en-US" sz="1600" dirty="0"/>
              <a:t>Second, we regulate a wide range of activities:</a:t>
            </a:r>
          </a:p>
          <a:p>
            <a:r>
              <a:rPr lang="en-US" sz="1600" dirty="0"/>
              <a:t> </a:t>
            </a:r>
          </a:p>
          <a:p>
            <a:pPr lvl="0"/>
            <a:r>
              <a:rPr lang="en-US" sz="1600" dirty="0"/>
              <a:t>These operations are spread vast areas of the OCS in both the GOM, California, and Alaska.</a:t>
            </a:r>
          </a:p>
          <a:p>
            <a:pPr lvl="0"/>
            <a:r>
              <a:rPr lang="en-US" sz="1600" dirty="0"/>
              <a:t>Facilities are located anywhere between 3 minutes and 125 miles offshore.</a:t>
            </a:r>
          </a:p>
          <a:p>
            <a:pPr lvl="0"/>
            <a:r>
              <a:rPr lang="en-US" sz="1600" dirty="0"/>
              <a:t>They range from old single well caissons in near shore locations to billion dollar developments in </a:t>
            </a:r>
            <a:r>
              <a:rPr lang="en-US" sz="1600" dirty="0" err="1"/>
              <a:t>deepwater</a:t>
            </a:r>
            <a:r>
              <a:rPr lang="en-US" sz="1600" dirty="0"/>
              <a:t> locations.</a:t>
            </a:r>
          </a:p>
          <a:p>
            <a:pPr lvl="0"/>
            <a:r>
              <a:rPr lang="en-US" sz="1600" dirty="0"/>
              <a:t>And, there is a wide variation in the types of operators working on the OCS…ranging from fairly small organizations to the major oil companies.</a:t>
            </a:r>
          </a:p>
          <a:p>
            <a:r>
              <a:rPr lang="en-US" sz="1600" dirty="0"/>
              <a:t> </a:t>
            </a:r>
          </a:p>
          <a:p>
            <a:r>
              <a:rPr lang="en-US" sz="1600" dirty="0"/>
              <a:t>Third, , as industry moves into more frontier areas involving </a:t>
            </a:r>
            <a:r>
              <a:rPr lang="en-US" sz="1600" dirty="0" err="1"/>
              <a:t>deepwater</a:t>
            </a:r>
            <a:r>
              <a:rPr lang="en-US" sz="1600" dirty="0"/>
              <a:t>, the arctic, or high temperature and high pressure reservoirs, new and innovative technology is by the industry.  This present challenges to BSEE since we have the ultimate responsibility approving the use of these technologies.</a:t>
            </a:r>
          </a:p>
          <a:p>
            <a:endParaRPr lang="en-US" dirty="0" smtClean="0">
              <a:ea typeface="ＭＳ Ｐゴシック"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36561" indent="-283293" eaLnBrk="0" hangingPunct="0">
              <a:defRPr>
                <a:solidFill>
                  <a:schemeClr val="tx1"/>
                </a:solidFill>
                <a:latin typeface="Arial" pitchFamily="34" charset="0"/>
                <a:ea typeface="ＭＳ Ｐゴシック" pitchFamily="34" charset="-128"/>
              </a:defRPr>
            </a:lvl2pPr>
            <a:lvl3pPr marL="1133170" indent="-226634" eaLnBrk="0" hangingPunct="0">
              <a:defRPr>
                <a:solidFill>
                  <a:schemeClr val="tx1"/>
                </a:solidFill>
                <a:latin typeface="Arial" pitchFamily="34" charset="0"/>
                <a:ea typeface="ＭＳ Ｐゴシック" pitchFamily="34" charset="-128"/>
              </a:defRPr>
            </a:lvl3pPr>
            <a:lvl4pPr marL="1586438" indent="-226634" eaLnBrk="0" hangingPunct="0">
              <a:defRPr>
                <a:solidFill>
                  <a:schemeClr val="tx1"/>
                </a:solidFill>
                <a:latin typeface="Arial" pitchFamily="34" charset="0"/>
                <a:ea typeface="ＭＳ Ｐゴシック" pitchFamily="34" charset="-128"/>
              </a:defRPr>
            </a:lvl4pPr>
            <a:lvl5pPr marL="2039706" indent="-226634" eaLnBrk="0" hangingPunct="0">
              <a:defRPr>
                <a:solidFill>
                  <a:schemeClr val="tx1"/>
                </a:solidFill>
                <a:latin typeface="Arial" pitchFamily="34" charset="0"/>
                <a:ea typeface="ＭＳ Ｐゴシック" pitchFamily="34" charset="-128"/>
              </a:defRPr>
            </a:lvl5pPr>
            <a:lvl6pPr marL="2492974" indent="-226634" eaLnBrk="0" fontAlgn="base" hangingPunct="0">
              <a:spcBef>
                <a:spcPct val="0"/>
              </a:spcBef>
              <a:spcAft>
                <a:spcPct val="0"/>
              </a:spcAft>
              <a:defRPr>
                <a:solidFill>
                  <a:schemeClr val="tx1"/>
                </a:solidFill>
                <a:latin typeface="Arial" pitchFamily="34" charset="0"/>
                <a:ea typeface="ＭＳ Ｐゴシック" pitchFamily="34" charset="-128"/>
              </a:defRPr>
            </a:lvl6pPr>
            <a:lvl7pPr marL="2946243" indent="-226634" eaLnBrk="0" fontAlgn="base" hangingPunct="0">
              <a:spcBef>
                <a:spcPct val="0"/>
              </a:spcBef>
              <a:spcAft>
                <a:spcPct val="0"/>
              </a:spcAft>
              <a:defRPr>
                <a:solidFill>
                  <a:schemeClr val="tx1"/>
                </a:solidFill>
                <a:latin typeface="Arial" pitchFamily="34" charset="0"/>
                <a:ea typeface="ＭＳ Ｐゴシック" pitchFamily="34" charset="-128"/>
              </a:defRPr>
            </a:lvl7pPr>
            <a:lvl8pPr marL="3399511" indent="-226634" eaLnBrk="0" fontAlgn="base" hangingPunct="0">
              <a:spcBef>
                <a:spcPct val="0"/>
              </a:spcBef>
              <a:spcAft>
                <a:spcPct val="0"/>
              </a:spcAft>
              <a:defRPr>
                <a:solidFill>
                  <a:schemeClr val="tx1"/>
                </a:solidFill>
                <a:latin typeface="Arial" pitchFamily="34" charset="0"/>
                <a:ea typeface="ＭＳ Ｐゴシック" pitchFamily="34" charset="-128"/>
              </a:defRPr>
            </a:lvl8pPr>
            <a:lvl9pPr marL="3852779" indent="-22663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B1380D-FC16-40D8-87B5-83A78218777C}" type="slidenum">
              <a:rPr lang="en-US" smtClean="0">
                <a:latin typeface="Calibri" pitchFamily="34" charset="0"/>
              </a:rPr>
              <a:pPr eaLnBrk="1" hangingPunct="1"/>
              <a:t>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8238" y="76200"/>
            <a:ext cx="2117725" cy="1589088"/>
          </a:xfrm>
        </p:spPr>
      </p:sp>
      <p:sp>
        <p:nvSpPr>
          <p:cNvPr id="3" name="Notes Placeholder 2"/>
          <p:cNvSpPr>
            <a:spLocks noGrp="1"/>
          </p:cNvSpPr>
          <p:nvPr>
            <p:ph type="body" idx="1"/>
          </p:nvPr>
        </p:nvSpPr>
        <p:spPr>
          <a:xfrm>
            <a:off x="226115" y="1664950"/>
            <a:ext cx="6481970" cy="6648446"/>
          </a:xfrm>
        </p:spPr>
        <p:txBody>
          <a:bodyPr/>
          <a:lstStyle/>
          <a:p>
            <a:r>
              <a:rPr lang="en-US" sz="1600" dirty="0"/>
              <a:t>Following the </a:t>
            </a:r>
            <a:r>
              <a:rPr lang="en-US" sz="1600" dirty="0" err="1"/>
              <a:t>Deepwater</a:t>
            </a:r>
            <a:r>
              <a:rPr lang="en-US" sz="1600" dirty="0"/>
              <a:t> Horizon, the MMS regulatory program was reviewed and analyzed in multiple studies. We received more than 450 recommendations from a variety of studies on how we should reform the process.  </a:t>
            </a:r>
          </a:p>
          <a:p>
            <a:r>
              <a:rPr lang="en-US" sz="1600" dirty="0"/>
              <a:t> </a:t>
            </a:r>
          </a:p>
          <a:p>
            <a:r>
              <a:rPr lang="en-US" sz="1600" dirty="0"/>
              <a:t>To address the challenges that I just mentioned in the previous slide and in response to these recommendations, we have incorporated several new concepts into our program.  This includes:</a:t>
            </a:r>
          </a:p>
          <a:p>
            <a:r>
              <a:rPr lang="en-US" sz="1600" dirty="0"/>
              <a:t> </a:t>
            </a:r>
          </a:p>
          <a:p>
            <a:pPr lvl="0"/>
            <a:r>
              <a:rPr lang="en-US" sz="1600" dirty="0"/>
              <a:t>Taking a more hybrid approach to regulation. There has been a lot of discussion related to the issue of  whether a prescriptive </a:t>
            </a:r>
            <a:r>
              <a:rPr lang="en-US" sz="1600" dirty="0" err="1"/>
              <a:t>vs</a:t>
            </a:r>
            <a:r>
              <a:rPr lang="en-US" sz="1600" dirty="0"/>
              <a:t> performance based system is better.  We don’t believe that there are any right answers to this question. Our approach will be to continue to utilize more of a hybrid approach that uses both prescriptive and performance based approaches depending of the need.   The key issue will be determining the proper balance between the two.</a:t>
            </a:r>
          </a:p>
          <a:p>
            <a:r>
              <a:rPr lang="en-US" sz="1600" dirty="0"/>
              <a:t> </a:t>
            </a:r>
          </a:p>
          <a:p>
            <a:pPr lvl="0"/>
            <a:r>
              <a:rPr lang="en-US" sz="1600" dirty="0"/>
              <a:t>Second, some equipment, is some critical that it must critical to safety, that it must be perform as designed. As a result, increasing the reliability of critical equipment will be a focus for the agency in the future.  A key part of ensuring reliability  is to maintain adequate controls throughout its service life. As a result, we will be providing more regulatory oversight over the design, fabrication, maintenance, and repair of this equipment</a:t>
            </a:r>
          </a:p>
          <a:p>
            <a:r>
              <a:rPr lang="en-US" sz="1600" dirty="0"/>
              <a:t> </a:t>
            </a:r>
          </a:p>
          <a:p>
            <a:pPr lvl="0"/>
            <a:r>
              <a:rPr lang="en-US" sz="1600" dirty="0"/>
              <a:t>As BSEE becomes more involved in the providing oversight over the lifecycle of equipment and in evaluating the cutting edge technology, are we likely to rely more on independent review and verification by third parties. </a:t>
            </a:r>
          </a:p>
          <a:p>
            <a:r>
              <a:rPr lang="en-US" sz="1600" dirty="0"/>
              <a:t> </a:t>
            </a:r>
          </a:p>
          <a:p>
            <a:pPr lvl="0"/>
            <a:r>
              <a:rPr lang="en-US" sz="1600" dirty="0"/>
              <a:t>Fourth--Consensus standards provide a good starting point to determine acceptable industry practices. Many standards BSEE regulations are already incorporated into our regulations. In the future we will be more engaged in the development and review of domestic and international standards practices. This will allow us to fill gaps in the current regulatory framework and also determine if additional regulations are needed to supplement current industry practices.</a:t>
            </a:r>
          </a:p>
          <a:p>
            <a:r>
              <a:rPr lang="en-US" sz="1600" dirty="0"/>
              <a:t> </a:t>
            </a:r>
          </a:p>
          <a:p>
            <a:pPr lvl="0"/>
            <a:r>
              <a:rPr lang="en-US" sz="1600" dirty="0"/>
              <a:t>And finally---we want to increase encourage the development and improvement of the offshore safety culture across all operations on the OCS.</a:t>
            </a:r>
          </a:p>
          <a:p>
            <a:endParaRPr lang="en-US" sz="1400" dirty="0"/>
          </a:p>
        </p:txBody>
      </p:sp>
      <p:sp>
        <p:nvSpPr>
          <p:cNvPr id="4" name="Slide Number Placeholder 3"/>
          <p:cNvSpPr>
            <a:spLocks noGrp="1"/>
          </p:cNvSpPr>
          <p:nvPr>
            <p:ph type="sldNum" sz="quarter" idx="10"/>
          </p:nvPr>
        </p:nvSpPr>
        <p:spPr/>
        <p:txBody>
          <a:bodyPr/>
          <a:lstStyle/>
          <a:p>
            <a:fld id="{F28D5BB1-8E5C-4E2F-A8EC-D2A9C9198B3A}" type="slidenum">
              <a:rPr lang="en-US" smtClean="0"/>
              <a:t>7</a:t>
            </a:fld>
            <a:endParaRPr lang="en-US"/>
          </a:p>
        </p:txBody>
      </p:sp>
    </p:spTree>
    <p:extLst>
      <p:ext uri="{BB962C8B-B14F-4D97-AF65-F5344CB8AC3E}">
        <p14:creationId xmlns:p14="http://schemas.microsoft.com/office/powerpoint/2010/main" val="428183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76200"/>
            <a:ext cx="2571750" cy="1928813"/>
          </a:xfrm>
        </p:spPr>
      </p:sp>
      <p:sp>
        <p:nvSpPr>
          <p:cNvPr id="3" name="Notes Placeholder 2"/>
          <p:cNvSpPr>
            <a:spLocks noGrp="1"/>
          </p:cNvSpPr>
          <p:nvPr>
            <p:ph type="body" idx="1"/>
          </p:nvPr>
        </p:nvSpPr>
        <p:spPr>
          <a:xfrm>
            <a:off x="693420" y="2043347"/>
            <a:ext cx="5547360" cy="6497087"/>
          </a:xfrm>
        </p:spPr>
        <p:txBody>
          <a:bodyPr/>
          <a:lstStyle/>
          <a:p>
            <a:r>
              <a:rPr lang="en-US" sz="1600" dirty="0"/>
              <a:t>Let me give you a few examples of how SINCE </a:t>
            </a:r>
            <a:r>
              <a:rPr lang="en-US" sz="1600" dirty="0" err="1"/>
              <a:t>Macondo</a:t>
            </a:r>
            <a:endParaRPr lang="en-US" sz="1600" dirty="0"/>
          </a:p>
          <a:p>
            <a:r>
              <a:rPr lang="en-US" sz="1600" dirty="0"/>
              <a:t> </a:t>
            </a:r>
          </a:p>
          <a:p>
            <a:r>
              <a:rPr lang="en-US" sz="1600" dirty="0"/>
              <a:t>Our regulations since </a:t>
            </a:r>
            <a:r>
              <a:rPr lang="en-US" sz="1600" dirty="0" err="1"/>
              <a:t>Deepwater</a:t>
            </a:r>
            <a:r>
              <a:rPr lang="en-US" sz="1600" dirty="0"/>
              <a:t> Horizon has contained all of these elements:</a:t>
            </a:r>
          </a:p>
          <a:p>
            <a:r>
              <a:rPr lang="en-US" sz="1600" dirty="0"/>
              <a:t> </a:t>
            </a:r>
          </a:p>
          <a:p>
            <a:r>
              <a:rPr lang="en-US" sz="1600" dirty="0"/>
              <a:t>We have issued 2 drilling safety rules---the first one in 2010 and the second---they included new requirements on casing, cementing, and BOP, the adoption of API standards technical standards, and the use of third party to certify designs.</a:t>
            </a:r>
          </a:p>
          <a:p>
            <a:r>
              <a:rPr lang="en-US" sz="1600" dirty="0"/>
              <a:t> </a:t>
            </a:r>
          </a:p>
          <a:p>
            <a:r>
              <a:rPr lang="en-US" sz="1600" dirty="0"/>
              <a:t>Performance based rules on safety management systems were issued in 2010 and this year. These rules adopt the general criteria contained in RP 75 and several COS documents and give the operators the flexibly to determine who </a:t>
            </a:r>
            <a:r>
              <a:rPr lang="en-US" sz="1600" dirty="0" smtClean="0"/>
              <a:t>they </a:t>
            </a:r>
            <a:r>
              <a:rPr lang="en-US" sz="1600" dirty="0"/>
              <a:t>will comply with these requirements.  The objective of these rules are to ensure that all operators have programs in place that are based on continuous improvement</a:t>
            </a:r>
            <a:r>
              <a:rPr lang="en-US" sz="1600" dirty="0" smtClean="0"/>
              <a:t>. </a:t>
            </a:r>
          </a:p>
          <a:p>
            <a:endParaRPr lang="en-US" sz="1600" dirty="0" smtClean="0"/>
          </a:p>
          <a:p>
            <a:r>
              <a:rPr lang="en-US" sz="1600" dirty="0" smtClean="0"/>
              <a:t>We are preparing to issue a final Policy Documents that lists our expectations an adequate safety culture on the OCS.  We borrowed a lot of the text from the NRC and hope that we can stimulate the conversation within the industry. </a:t>
            </a:r>
          </a:p>
          <a:p>
            <a:endParaRPr lang="en-US" sz="1600" dirty="0" smtClean="0"/>
          </a:p>
          <a:p>
            <a:r>
              <a:rPr lang="en-US" sz="1600" dirty="0" smtClean="0"/>
              <a:t>We will be our first major revision of requirements for production safety systems since 1988.  Given the advances in subsea and </a:t>
            </a:r>
            <a:r>
              <a:rPr lang="en-US" sz="1600" dirty="0" err="1" smtClean="0"/>
              <a:t>deepwater</a:t>
            </a:r>
            <a:r>
              <a:rPr lang="en-US" sz="1600" dirty="0" smtClean="0"/>
              <a:t> technology, these changes are long overdue.  The rule will also address and clarify our requirements related to the lifecycle of critical equipment such as surface and subsurface safety valves. </a:t>
            </a:r>
            <a:endParaRPr lang="en-US" sz="1600" dirty="0"/>
          </a:p>
        </p:txBody>
      </p:sp>
      <p:sp>
        <p:nvSpPr>
          <p:cNvPr id="4" name="Slide Number Placeholder 3"/>
          <p:cNvSpPr>
            <a:spLocks noGrp="1"/>
          </p:cNvSpPr>
          <p:nvPr>
            <p:ph type="sldNum" sz="quarter" idx="10"/>
          </p:nvPr>
        </p:nvSpPr>
        <p:spPr/>
        <p:txBody>
          <a:bodyPr/>
          <a:lstStyle/>
          <a:p>
            <a:fld id="{F28D5BB1-8E5C-4E2F-A8EC-D2A9C9198B3A}" type="slidenum">
              <a:rPr lang="en-US" smtClean="0"/>
              <a:t>8</a:t>
            </a:fld>
            <a:endParaRPr lang="en-US"/>
          </a:p>
        </p:txBody>
      </p:sp>
    </p:spTree>
    <p:extLst>
      <p:ext uri="{BB962C8B-B14F-4D97-AF65-F5344CB8AC3E}">
        <p14:creationId xmlns:p14="http://schemas.microsoft.com/office/powerpoint/2010/main" val="83301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76200"/>
            <a:ext cx="2571750" cy="1928813"/>
          </a:xfrm>
        </p:spPr>
      </p:sp>
      <p:sp>
        <p:nvSpPr>
          <p:cNvPr id="3" name="Notes Placeholder 2"/>
          <p:cNvSpPr>
            <a:spLocks noGrp="1"/>
          </p:cNvSpPr>
          <p:nvPr>
            <p:ph type="body" idx="1"/>
          </p:nvPr>
        </p:nvSpPr>
        <p:spPr>
          <a:xfrm>
            <a:off x="693420" y="2043347"/>
            <a:ext cx="5547360" cy="6497087"/>
          </a:xfrm>
        </p:spPr>
        <p:txBody>
          <a:bodyPr/>
          <a:lstStyle/>
          <a:p>
            <a:r>
              <a:rPr lang="en-US" dirty="0">
                <a:ea typeface="ＭＳ Ｐゴシック" charset="0"/>
                <a:cs typeface="ＭＳ Ｐゴシック" charset="0"/>
              </a:rPr>
              <a:t> </a:t>
            </a:r>
          </a:p>
          <a:p>
            <a:r>
              <a:rPr lang="en-US" sz="1600" dirty="0"/>
              <a:t>What’s coming up next this year?….well, regulations this summer will also include the same mix.  Let discuss the first three that will be issued:</a:t>
            </a:r>
          </a:p>
          <a:p>
            <a:r>
              <a:rPr lang="en-US" sz="1600" dirty="0"/>
              <a:t> </a:t>
            </a:r>
          </a:p>
          <a:p>
            <a:pPr lvl="0"/>
            <a:endParaRPr lang="en-US" sz="1600" dirty="0"/>
          </a:p>
          <a:p>
            <a:r>
              <a:rPr lang="en-US" sz="1600" dirty="0"/>
              <a:t> </a:t>
            </a:r>
          </a:p>
          <a:p>
            <a:r>
              <a:rPr lang="en-US" sz="1600" dirty="0"/>
              <a:t>And finally, we will be issuing a major rule of blowout prevention/ well control.  We had a public hearing on this topic last year and have received a lot of input already…and expect a lot of interest when this rule is published</a:t>
            </a:r>
            <a:r>
              <a:rPr lang="en-US" sz="1600" dirty="0" smtClean="0"/>
              <a:t>.</a:t>
            </a:r>
          </a:p>
          <a:p>
            <a:endParaRPr lang="en-US" sz="1600" dirty="0" smtClean="0"/>
          </a:p>
          <a:p>
            <a:r>
              <a:rPr lang="en-US" sz="1600" dirty="0" smtClean="0"/>
              <a:t>Alaska</a:t>
            </a:r>
          </a:p>
          <a:p>
            <a:endParaRPr lang="en-US" sz="1600" dirty="0" smtClean="0"/>
          </a:p>
          <a:p>
            <a:r>
              <a:rPr lang="en-US" sz="1600" dirty="0" err="1" smtClean="0"/>
              <a:t>Avation</a:t>
            </a:r>
            <a:r>
              <a:rPr lang="en-US" sz="1600" baseline="0" dirty="0" smtClean="0"/>
              <a:t> safety—leading cause of death for </a:t>
            </a:r>
            <a:r>
              <a:rPr lang="en-US" sz="1600" baseline="0" dirty="0" err="1" smtClean="0"/>
              <a:t>offhsore</a:t>
            </a:r>
            <a:r>
              <a:rPr lang="en-US" sz="1600" baseline="0" dirty="0" smtClean="0"/>
              <a:t> workers is helicopter crashes</a:t>
            </a:r>
            <a:endParaRPr lang="en-US" sz="1600" dirty="0"/>
          </a:p>
        </p:txBody>
      </p:sp>
      <p:sp>
        <p:nvSpPr>
          <p:cNvPr id="4" name="Slide Number Placeholder 3"/>
          <p:cNvSpPr>
            <a:spLocks noGrp="1"/>
          </p:cNvSpPr>
          <p:nvPr>
            <p:ph type="sldNum" sz="quarter" idx="10"/>
          </p:nvPr>
        </p:nvSpPr>
        <p:spPr/>
        <p:txBody>
          <a:bodyPr/>
          <a:lstStyle/>
          <a:p>
            <a:pPr>
              <a:defRPr/>
            </a:pPr>
            <a:fld id="{16C85070-16F3-49D3-921E-BC1AC60EE2CE}" type="slidenum">
              <a:rPr lang="en-US" smtClean="0"/>
              <a:pPr>
                <a:defRPr/>
              </a:pPr>
              <a:t>9</a:t>
            </a:fld>
            <a:endParaRPr lang="en-US"/>
          </a:p>
        </p:txBody>
      </p:sp>
    </p:spTree>
    <p:extLst>
      <p:ext uri="{BB962C8B-B14F-4D97-AF65-F5344CB8AC3E}">
        <p14:creationId xmlns:p14="http://schemas.microsoft.com/office/powerpoint/2010/main" val="2471262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663" y="95250"/>
            <a:ext cx="15065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
          <p:cNvSpPr>
            <a:spLocks noChangeShapeType="1"/>
          </p:cNvSpPr>
          <p:nvPr userDrawn="1"/>
        </p:nvSpPr>
        <p:spPr bwMode="auto">
          <a:xfrm>
            <a:off x="1447800" y="990600"/>
            <a:ext cx="7467600" cy="0"/>
          </a:xfrm>
          <a:prstGeom prst="line">
            <a:avLst/>
          </a:prstGeom>
          <a:noFill/>
          <a:ln w="57150">
            <a:solidFill>
              <a:srgbClr val="42B9D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8"/>
          <p:cNvSpPr>
            <a:spLocks noChangeShapeType="1"/>
          </p:cNvSpPr>
          <p:nvPr userDrawn="1"/>
        </p:nvSpPr>
        <p:spPr bwMode="auto">
          <a:xfrm>
            <a:off x="1295400" y="1066800"/>
            <a:ext cx="7620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7"/>
          <p:cNvSpPr>
            <a:spLocks noChangeShapeType="1"/>
          </p:cNvSpPr>
          <p:nvPr userDrawn="1"/>
        </p:nvSpPr>
        <p:spPr bwMode="auto">
          <a:xfrm>
            <a:off x="152400" y="6629400"/>
            <a:ext cx="7239000" cy="0"/>
          </a:xfrm>
          <a:prstGeom prst="line">
            <a:avLst/>
          </a:prstGeom>
          <a:noFill/>
          <a:ln w="57150">
            <a:solidFill>
              <a:srgbClr val="42B9D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8"/>
          <p:cNvSpPr>
            <a:spLocks noChangeShapeType="1"/>
          </p:cNvSpPr>
          <p:nvPr userDrawn="1"/>
        </p:nvSpPr>
        <p:spPr bwMode="auto">
          <a:xfrm>
            <a:off x="152400" y="6705600"/>
            <a:ext cx="7239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Box 12"/>
          <p:cNvSpPr txBox="1"/>
          <p:nvPr userDrawn="1"/>
        </p:nvSpPr>
        <p:spPr>
          <a:xfrm>
            <a:off x="7350712" y="6459244"/>
            <a:ext cx="1826141" cy="369332"/>
          </a:xfrm>
          <a:prstGeom prst="rect">
            <a:avLst/>
          </a:prstGeom>
          <a:noFill/>
        </p:spPr>
        <p:txBody>
          <a:bodyPr wrap="none" rtlCol="0">
            <a:spAutoFit/>
          </a:bodyPr>
          <a:lstStyle/>
          <a:p>
            <a:r>
              <a:rPr lang="en-US" i="1" dirty="0" smtClean="0">
                <a:latin typeface="Bookman Old Style" pitchFamily="18" charset="0"/>
              </a:rPr>
              <a:t>www.bsee.gov</a:t>
            </a:r>
            <a:endParaRPr lang="en-US" i="1" dirty="0">
              <a:latin typeface="Bookman Old Style" pitchFamily="18" charset="0"/>
            </a:endParaRPr>
          </a:p>
        </p:txBody>
      </p:sp>
    </p:spTree>
    <p:extLst>
      <p:ext uri="{BB962C8B-B14F-4D97-AF65-F5344CB8AC3E}">
        <p14:creationId xmlns:p14="http://schemas.microsoft.com/office/powerpoint/2010/main" val="3029375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utlin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408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663" y="95250"/>
            <a:ext cx="15065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
          <p:cNvSpPr>
            <a:spLocks noChangeShapeType="1"/>
          </p:cNvSpPr>
          <p:nvPr userDrawn="1"/>
        </p:nvSpPr>
        <p:spPr bwMode="auto">
          <a:xfrm>
            <a:off x="1447800" y="990600"/>
            <a:ext cx="7467600" cy="0"/>
          </a:xfrm>
          <a:prstGeom prst="line">
            <a:avLst/>
          </a:prstGeom>
          <a:noFill/>
          <a:ln w="57150">
            <a:solidFill>
              <a:srgbClr val="42B9D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8"/>
          <p:cNvSpPr>
            <a:spLocks noChangeShapeType="1"/>
          </p:cNvSpPr>
          <p:nvPr userDrawn="1"/>
        </p:nvSpPr>
        <p:spPr bwMode="auto">
          <a:xfrm>
            <a:off x="1295400" y="1066800"/>
            <a:ext cx="7620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userDrawn="1"/>
        </p:nvSpPr>
        <p:spPr>
          <a:xfrm>
            <a:off x="1447800" y="268069"/>
            <a:ext cx="322524" cy="646331"/>
          </a:xfrm>
          <a:prstGeom prst="rect">
            <a:avLst/>
          </a:prstGeom>
          <a:noFill/>
        </p:spPr>
        <p:txBody>
          <a:bodyPr wrap="none" rtlCol="0">
            <a:spAutoFit/>
          </a:bodyPr>
          <a:lstStyle/>
          <a:p>
            <a:r>
              <a:rPr lang="en-US" sz="3600" i="1" dirty="0" smtClean="0">
                <a:solidFill>
                  <a:schemeClr val="tx1"/>
                </a:solidFill>
                <a:latin typeface="Bookman Old Style" pitchFamily="18" charset="0"/>
              </a:rPr>
              <a:t> </a:t>
            </a:r>
            <a:endParaRPr lang="en-US" sz="3600" i="1" dirty="0">
              <a:solidFill>
                <a:schemeClr val="tx1"/>
              </a:solidFill>
              <a:latin typeface="Bookman Old Style" pitchFamily="18" charset="0"/>
            </a:endParaRPr>
          </a:p>
        </p:txBody>
      </p:sp>
      <p:sp>
        <p:nvSpPr>
          <p:cNvPr id="11" name="Line 7"/>
          <p:cNvSpPr>
            <a:spLocks noChangeShapeType="1"/>
          </p:cNvSpPr>
          <p:nvPr userDrawn="1"/>
        </p:nvSpPr>
        <p:spPr bwMode="auto">
          <a:xfrm>
            <a:off x="152400" y="6629400"/>
            <a:ext cx="7239000" cy="0"/>
          </a:xfrm>
          <a:prstGeom prst="line">
            <a:avLst/>
          </a:prstGeom>
          <a:noFill/>
          <a:ln w="57150">
            <a:solidFill>
              <a:srgbClr val="42B9D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8"/>
          <p:cNvSpPr>
            <a:spLocks noChangeShapeType="1"/>
          </p:cNvSpPr>
          <p:nvPr userDrawn="1"/>
        </p:nvSpPr>
        <p:spPr bwMode="auto">
          <a:xfrm>
            <a:off x="152400" y="6705600"/>
            <a:ext cx="7239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Box 12"/>
          <p:cNvSpPr txBox="1"/>
          <p:nvPr userDrawn="1"/>
        </p:nvSpPr>
        <p:spPr>
          <a:xfrm>
            <a:off x="7350712" y="6459244"/>
            <a:ext cx="1826141" cy="369332"/>
          </a:xfrm>
          <a:prstGeom prst="rect">
            <a:avLst/>
          </a:prstGeom>
          <a:noFill/>
        </p:spPr>
        <p:txBody>
          <a:bodyPr wrap="none" rtlCol="0">
            <a:spAutoFit/>
          </a:bodyPr>
          <a:lstStyle/>
          <a:p>
            <a:r>
              <a:rPr lang="en-US" i="1" dirty="0" smtClean="0">
                <a:latin typeface="Bookman Old Style" pitchFamily="18" charset="0"/>
              </a:rPr>
              <a:t>www.bsee.gov</a:t>
            </a:r>
            <a:endParaRPr lang="en-US" i="1" dirty="0">
              <a:latin typeface="Bookman Old Style" pitchFamily="18" charset="0"/>
            </a:endParaRPr>
          </a:p>
        </p:txBody>
      </p:sp>
    </p:spTree>
    <p:extLst>
      <p:ext uri="{BB962C8B-B14F-4D97-AF65-F5344CB8AC3E}">
        <p14:creationId xmlns:p14="http://schemas.microsoft.com/office/powerpoint/2010/main" val="3331320572"/>
      </p:ext>
    </p:extLst>
  </p:cSld>
  <p:clrMap bg1="lt1" tx1="dk1" bg2="lt2" tx2="dk2" accent1="accent1" accent2="accent2" accent3="accent3" accent4="accent4" accent5="accent5" accent6="accent6" hlink="hlink" folHlink="folHlink"/>
  <p:sldLayoutIdLst>
    <p:sldLayoutId id="2147483649" r:id="rId1"/>
    <p:sldLayoutId id="2147483651"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txBox="1">
            <a:spLocks/>
          </p:cNvSpPr>
          <p:nvPr/>
        </p:nvSpPr>
        <p:spPr bwMode="auto">
          <a:xfrm>
            <a:off x="381000" y="1371600"/>
            <a:ext cx="84582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buFont typeface="Arial" charset="0"/>
              <a:buNone/>
            </a:pPr>
            <a:r>
              <a:rPr lang="en-US" sz="4000" b="1" dirty="0" smtClean="0">
                <a:solidFill>
                  <a:schemeClr val="tx2"/>
                </a:solidFill>
              </a:rPr>
              <a:t> OCS Workshop</a:t>
            </a:r>
          </a:p>
          <a:p>
            <a:pPr algn="ctr" eaLnBrk="1" hangingPunct="1">
              <a:spcBef>
                <a:spcPct val="20000"/>
              </a:spcBef>
              <a:buFont typeface="Arial" charset="0"/>
              <a:buNone/>
            </a:pPr>
            <a:endParaRPr lang="en-US" sz="3600" b="1" dirty="0" smtClean="0">
              <a:solidFill>
                <a:srgbClr val="000000"/>
              </a:solidFill>
            </a:endParaRPr>
          </a:p>
          <a:p>
            <a:pPr algn="ctr" eaLnBrk="1" hangingPunct="1">
              <a:spcBef>
                <a:spcPct val="20000"/>
              </a:spcBef>
              <a:buFont typeface="Arial" charset="0"/>
              <a:buNone/>
            </a:pPr>
            <a:r>
              <a:rPr lang="en-US" sz="3600" dirty="0" smtClean="0">
                <a:solidFill>
                  <a:srgbClr val="000000"/>
                </a:solidFill>
              </a:rPr>
              <a:t>Doug </a:t>
            </a:r>
            <a:r>
              <a:rPr lang="en-US" sz="3600" dirty="0">
                <a:solidFill>
                  <a:srgbClr val="000000"/>
                </a:solidFill>
              </a:rPr>
              <a:t>Morris </a:t>
            </a:r>
          </a:p>
          <a:p>
            <a:pPr algn="ctr" eaLnBrk="1" hangingPunct="1">
              <a:spcBef>
                <a:spcPct val="20000"/>
              </a:spcBef>
              <a:buFont typeface="Arial" charset="0"/>
              <a:buNone/>
            </a:pPr>
            <a:r>
              <a:rPr lang="en-US" sz="3600" dirty="0">
                <a:solidFill>
                  <a:srgbClr val="000000"/>
                </a:solidFill>
              </a:rPr>
              <a:t>Chief, </a:t>
            </a:r>
          </a:p>
          <a:p>
            <a:pPr algn="ctr" eaLnBrk="1" hangingPunct="1">
              <a:spcBef>
                <a:spcPct val="20000"/>
              </a:spcBef>
              <a:buFont typeface="Arial" charset="0"/>
              <a:buNone/>
            </a:pPr>
            <a:r>
              <a:rPr lang="en-US" sz="3600" dirty="0">
                <a:solidFill>
                  <a:srgbClr val="000000"/>
                </a:solidFill>
              </a:rPr>
              <a:t>Office of Offshore </a:t>
            </a:r>
            <a:endParaRPr lang="en-US" sz="3600" dirty="0" smtClean="0">
              <a:solidFill>
                <a:srgbClr val="000000"/>
              </a:solidFill>
            </a:endParaRPr>
          </a:p>
          <a:p>
            <a:pPr algn="ctr" eaLnBrk="1" hangingPunct="1">
              <a:spcBef>
                <a:spcPct val="20000"/>
              </a:spcBef>
              <a:buFont typeface="Arial" charset="0"/>
              <a:buNone/>
            </a:pPr>
            <a:r>
              <a:rPr lang="en-US" sz="3600" dirty="0" smtClean="0">
                <a:solidFill>
                  <a:srgbClr val="000000"/>
                </a:solidFill>
              </a:rPr>
              <a:t>Regulatory </a:t>
            </a:r>
            <a:r>
              <a:rPr lang="en-US" sz="3600" dirty="0">
                <a:solidFill>
                  <a:srgbClr val="000000"/>
                </a:solidFill>
              </a:rPr>
              <a:t>Programs </a:t>
            </a:r>
          </a:p>
          <a:p>
            <a:pPr algn="ctr" eaLnBrk="1" hangingPunct="1">
              <a:spcBef>
                <a:spcPct val="20000"/>
              </a:spcBef>
              <a:buFont typeface="Arial" charset="0"/>
              <a:buNone/>
            </a:pPr>
            <a:endParaRPr lang="en-US" sz="2000" dirty="0">
              <a:solidFill>
                <a:srgbClr val="000000"/>
              </a:solidFill>
            </a:endParaRPr>
          </a:p>
        </p:txBody>
      </p:sp>
    </p:spTree>
    <p:extLst>
      <p:ext uri="{BB962C8B-B14F-4D97-AF65-F5344CB8AC3E}">
        <p14:creationId xmlns:p14="http://schemas.microsoft.com/office/powerpoint/2010/main" val="3012154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8"/>
          <p:cNvSpPr txBox="1">
            <a:spLocks/>
          </p:cNvSpPr>
          <p:nvPr/>
        </p:nvSpPr>
        <p:spPr bwMode="auto">
          <a:xfrm>
            <a:off x="457200" y="3048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4000" b="1" dirty="0">
                <a:solidFill>
                  <a:schemeClr val="tx2"/>
                </a:solidFill>
                <a:cs typeface="Arial" pitchFamily="34" charset="0"/>
              </a:rPr>
              <a:t>BSEE’s Forward Focus</a:t>
            </a:r>
          </a:p>
        </p:txBody>
      </p:sp>
      <p:sp>
        <p:nvSpPr>
          <p:cNvPr id="12291" name="Title 8"/>
          <p:cNvSpPr txBox="1">
            <a:spLocks/>
          </p:cNvSpPr>
          <p:nvPr/>
        </p:nvSpPr>
        <p:spPr bwMode="auto">
          <a:xfrm>
            <a:off x="457200" y="16002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Char char="•"/>
            </a:pPr>
            <a:r>
              <a:rPr lang="en-US" sz="3000" dirty="0" smtClean="0">
                <a:solidFill>
                  <a:srgbClr val="000000"/>
                </a:solidFill>
                <a:cs typeface="Arial" pitchFamily="34" charset="0"/>
              </a:rPr>
              <a:t>Risk Analysis</a:t>
            </a:r>
          </a:p>
          <a:p>
            <a:pPr eaLnBrk="1" hangingPunct="1">
              <a:spcBef>
                <a:spcPct val="20000"/>
              </a:spcBef>
              <a:buFont typeface="Arial" pitchFamily="34" charset="0"/>
              <a:buChar char="•"/>
            </a:pPr>
            <a:r>
              <a:rPr lang="en-US" sz="3000" dirty="0" smtClean="0">
                <a:solidFill>
                  <a:srgbClr val="000000"/>
                </a:solidFill>
                <a:cs typeface="Arial" pitchFamily="34" charset="0"/>
              </a:rPr>
              <a:t>Leading </a:t>
            </a:r>
            <a:r>
              <a:rPr lang="en-US" sz="3000" dirty="0">
                <a:solidFill>
                  <a:srgbClr val="000000"/>
                </a:solidFill>
                <a:cs typeface="Arial" pitchFamily="34" charset="0"/>
              </a:rPr>
              <a:t>and Lagging Indicators</a:t>
            </a:r>
          </a:p>
          <a:p>
            <a:pPr lvl="1" eaLnBrk="1" hangingPunct="1">
              <a:spcBef>
                <a:spcPct val="20000"/>
              </a:spcBef>
              <a:buFont typeface="Arial" pitchFamily="34" charset="0"/>
              <a:buChar char="–"/>
            </a:pPr>
            <a:r>
              <a:rPr lang="en-US" sz="2400" dirty="0">
                <a:solidFill>
                  <a:srgbClr val="000000"/>
                </a:solidFill>
                <a:cs typeface="Arial" pitchFamily="34" charset="0"/>
              </a:rPr>
              <a:t>Goal of increasing both process and personal safety</a:t>
            </a:r>
          </a:p>
          <a:p>
            <a:pPr lvl="1" eaLnBrk="1" hangingPunct="1">
              <a:spcBef>
                <a:spcPct val="20000"/>
              </a:spcBef>
              <a:buFont typeface="Arial" pitchFamily="34" charset="0"/>
              <a:buChar char="–"/>
            </a:pPr>
            <a:r>
              <a:rPr lang="en-US" sz="2400" dirty="0">
                <a:solidFill>
                  <a:srgbClr val="000000"/>
                </a:solidFill>
                <a:cs typeface="Arial" pitchFamily="34" charset="0"/>
              </a:rPr>
              <a:t>Identification and collection of relevant data</a:t>
            </a:r>
          </a:p>
          <a:p>
            <a:pPr lvl="1" eaLnBrk="1" hangingPunct="1">
              <a:spcBef>
                <a:spcPct val="20000"/>
              </a:spcBef>
              <a:buFont typeface="Arial" pitchFamily="34" charset="0"/>
              <a:buChar char="–"/>
            </a:pPr>
            <a:r>
              <a:rPr lang="en-US" sz="2400" dirty="0" smtClean="0">
                <a:solidFill>
                  <a:srgbClr val="000000"/>
                </a:solidFill>
                <a:cs typeface="Arial" pitchFamily="34" charset="0"/>
              </a:rPr>
              <a:t>Near-miss </a:t>
            </a:r>
            <a:r>
              <a:rPr lang="en-US" sz="2400" dirty="0">
                <a:solidFill>
                  <a:srgbClr val="000000"/>
                </a:solidFill>
                <a:cs typeface="Arial" pitchFamily="34" charset="0"/>
              </a:rPr>
              <a:t>data collection</a:t>
            </a:r>
          </a:p>
          <a:p>
            <a:pPr eaLnBrk="1" hangingPunct="1">
              <a:spcBef>
                <a:spcPct val="20000"/>
              </a:spcBef>
              <a:buFont typeface="Arial" pitchFamily="34" charset="0"/>
              <a:buChar char="•"/>
            </a:pPr>
            <a:r>
              <a:rPr lang="en-US" sz="3000" dirty="0" smtClean="0">
                <a:solidFill>
                  <a:srgbClr val="000000"/>
                </a:solidFill>
                <a:cs typeface="Arial" pitchFamily="34" charset="0"/>
              </a:rPr>
              <a:t>Critical </a:t>
            </a:r>
            <a:r>
              <a:rPr lang="en-US" sz="3000" dirty="0">
                <a:solidFill>
                  <a:srgbClr val="000000"/>
                </a:solidFill>
                <a:cs typeface="Arial" pitchFamily="34" charset="0"/>
              </a:rPr>
              <a:t>Equipment Reliability </a:t>
            </a:r>
          </a:p>
          <a:p>
            <a:pPr lvl="1" eaLnBrk="1" hangingPunct="1">
              <a:spcBef>
                <a:spcPct val="20000"/>
              </a:spcBef>
              <a:buFont typeface="Arial" pitchFamily="34" charset="0"/>
              <a:buChar char="–"/>
            </a:pPr>
            <a:r>
              <a:rPr lang="en-US" sz="2400" dirty="0">
                <a:solidFill>
                  <a:srgbClr val="000000"/>
                </a:solidFill>
                <a:cs typeface="Arial" pitchFamily="34" charset="0"/>
              </a:rPr>
              <a:t>Life cycle analysis</a:t>
            </a:r>
          </a:p>
          <a:p>
            <a:pPr lvl="1" eaLnBrk="1" hangingPunct="1">
              <a:spcBef>
                <a:spcPct val="20000"/>
              </a:spcBef>
              <a:buFont typeface="Arial" pitchFamily="34" charset="0"/>
              <a:buChar char="–"/>
            </a:pPr>
            <a:r>
              <a:rPr lang="en-US" sz="2400" dirty="0">
                <a:solidFill>
                  <a:srgbClr val="000000"/>
                </a:solidFill>
                <a:cs typeface="Arial" pitchFamily="34" charset="0"/>
              </a:rPr>
              <a:t>Failure reporting</a:t>
            </a:r>
          </a:p>
        </p:txBody>
      </p:sp>
      <p:pic>
        <p:nvPicPr>
          <p:cNvPr id="122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3962400"/>
            <a:ext cx="2020887"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372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txBox="1">
            <a:spLocks/>
          </p:cNvSpPr>
          <p:nvPr/>
        </p:nvSpPr>
        <p:spPr bwMode="auto">
          <a:xfrm>
            <a:off x="457200" y="3048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4000" b="1" dirty="0">
                <a:solidFill>
                  <a:schemeClr val="tx2"/>
                </a:solidFill>
                <a:cs typeface="Arial" pitchFamily="34" charset="0"/>
              </a:rPr>
              <a:t>BSEE’s Forward Focus</a:t>
            </a:r>
          </a:p>
        </p:txBody>
      </p:sp>
      <p:sp>
        <p:nvSpPr>
          <p:cNvPr id="6146" name="Title 8"/>
          <p:cNvSpPr txBox="1">
            <a:spLocks/>
          </p:cNvSpPr>
          <p:nvPr/>
        </p:nvSpPr>
        <p:spPr bwMode="auto">
          <a:xfrm>
            <a:off x="457200" y="15240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cs typeface="Arial" pitchFamily="34" charset="0"/>
              </a:rPr>
              <a:t>Best Available and Safest Technology</a:t>
            </a:r>
          </a:p>
          <a:p>
            <a:pPr lvl="1" defTabSz="914400" eaLnBrk="1" fontAlgn="auto" hangingPunct="1">
              <a:spcBef>
                <a:spcPct val="20000"/>
              </a:spcBef>
              <a:spcAft>
                <a:spcPts val="0"/>
              </a:spcAft>
              <a:buFont typeface="Arial" pitchFamily="34" charset="0"/>
              <a:buChar char="–"/>
              <a:defRPr/>
            </a:pPr>
            <a:r>
              <a:rPr lang="en-US" dirty="0" smtClean="0">
                <a:solidFill>
                  <a:prstClr val="black"/>
                </a:solidFill>
                <a:cs typeface="Arial" pitchFamily="34" charset="0"/>
              </a:rPr>
              <a:t>Required by statute</a:t>
            </a:r>
          </a:p>
          <a:p>
            <a:pPr lvl="1" defTabSz="914400" eaLnBrk="1" fontAlgn="auto" hangingPunct="1">
              <a:spcBef>
                <a:spcPct val="20000"/>
              </a:spcBef>
              <a:spcAft>
                <a:spcPts val="0"/>
              </a:spcAft>
              <a:buFont typeface="Arial" pitchFamily="34" charset="0"/>
              <a:buChar char="–"/>
              <a:defRPr/>
            </a:pPr>
            <a:r>
              <a:rPr lang="en-US" dirty="0" smtClean="0">
                <a:solidFill>
                  <a:prstClr val="black"/>
                </a:solidFill>
                <a:cs typeface="Arial" pitchFamily="34" charset="0"/>
              </a:rPr>
              <a:t>Increased innovation and adoption of new </a:t>
            </a:r>
          </a:p>
          <a:p>
            <a:pPr marL="457200" lvl="1" indent="0" defTabSz="914400" eaLnBrk="1" fontAlgn="auto" hangingPunct="1">
              <a:spcBef>
                <a:spcPct val="20000"/>
              </a:spcBef>
              <a:spcAft>
                <a:spcPts val="0"/>
              </a:spcAft>
              <a:defRPr/>
            </a:pPr>
            <a:r>
              <a:rPr lang="en-US" dirty="0" smtClean="0">
                <a:solidFill>
                  <a:prstClr val="black"/>
                </a:solidFill>
                <a:cs typeface="Arial" pitchFamily="34" charset="0"/>
              </a:rPr>
              <a:t>    technology</a:t>
            </a:r>
          </a:p>
          <a:p>
            <a:pPr marL="457200" lvl="1" indent="0" defTabSz="914400" eaLnBrk="1" fontAlgn="auto" hangingPunct="1">
              <a:spcBef>
                <a:spcPct val="20000"/>
              </a:spcBef>
              <a:spcAft>
                <a:spcPts val="0"/>
              </a:spcAft>
              <a:defRPr/>
            </a:pPr>
            <a:endParaRPr lang="en-US" sz="1600" dirty="0" smtClean="0">
              <a:solidFill>
                <a:prstClr val="black"/>
              </a:solidFill>
              <a:cs typeface="Arial" pitchFamily="34" charset="0"/>
            </a:endParaRPr>
          </a:p>
          <a:p>
            <a:pPr marL="342900" indent="-342900" defTabSz="914400" eaLnBrk="1" fontAlgn="auto" hangingPunct="1">
              <a:spcBef>
                <a:spcPct val="20000"/>
              </a:spcBef>
              <a:spcAft>
                <a:spcPts val="0"/>
              </a:spcAft>
              <a:buFont typeface="Arial" pitchFamily="34" charset="0"/>
              <a:buChar char="•"/>
              <a:defRPr/>
            </a:pPr>
            <a:r>
              <a:rPr lang="en-US" sz="3000" dirty="0">
                <a:solidFill>
                  <a:prstClr val="black"/>
                </a:solidFill>
                <a:cs typeface="Arial" pitchFamily="34" charset="0"/>
              </a:rPr>
              <a:t>Training of OCS </a:t>
            </a:r>
            <a:r>
              <a:rPr lang="en-US" sz="3000" dirty="0" smtClean="0">
                <a:solidFill>
                  <a:prstClr val="black"/>
                </a:solidFill>
                <a:cs typeface="Arial" pitchFamily="34" charset="0"/>
              </a:rPr>
              <a:t>Personnel</a:t>
            </a:r>
          </a:p>
          <a:p>
            <a:pPr marL="342900" indent="-342900" defTabSz="914400" eaLnBrk="1" fontAlgn="auto" hangingPunct="1">
              <a:spcBef>
                <a:spcPct val="20000"/>
              </a:spcBef>
              <a:spcAft>
                <a:spcPts val="0"/>
              </a:spcAft>
              <a:buFont typeface="Arial" pitchFamily="34" charset="0"/>
              <a:buChar char="•"/>
              <a:defRPr/>
            </a:pPr>
            <a:endParaRPr lang="en-US" sz="1600" dirty="0">
              <a:solidFill>
                <a:prstClr val="black"/>
              </a:solidFill>
              <a:cs typeface="Arial" pitchFamily="34" charset="0"/>
            </a:endParaRPr>
          </a:p>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cs typeface="Arial" pitchFamily="34" charset="0"/>
              </a:rPr>
              <a:t>Compliance Mechanisms</a:t>
            </a:r>
          </a:p>
          <a:p>
            <a:pPr lvl="1" defTabSz="914400" eaLnBrk="1" fontAlgn="auto" hangingPunct="1">
              <a:spcBef>
                <a:spcPct val="20000"/>
              </a:spcBef>
              <a:spcAft>
                <a:spcPts val="0"/>
              </a:spcAft>
              <a:buFont typeface="Arial" pitchFamily="34" charset="0"/>
              <a:buChar char="–"/>
              <a:defRPr/>
            </a:pPr>
            <a:r>
              <a:rPr lang="en-US" dirty="0" smtClean="0">
                <a:solidFill>
                  <a:prstClr val="black"/>
                </a:solidFill>
                <a:cs typeface="Arial" pitchFamily="34" charset="0"/>
              </a:rPr>
              <a:t>Real time monitoring</a:t>
            </a:r>
          </a:p>
          <a:p>
            <a:pPr lvl="1" defTabSz="914400" eaLnBrk="1" fontAlgn="auto" hangingPunct="1">
              <a:spcBef>
                <a:spcPct val="20000"/>
              </a:spcBef>
              <a:spcAft>
                <a:spcPts val="0"/>
              </a:spcAft>
              <a:buFont typeface="Arial" pitchFamily="34" charset="0"/>
              <a:buChar char="–"/>
              <a:defRPr/>
            </a:pPr>
            <a:r>
              <a:rPr lang="en-US" dirty="0" smtClean="0">
                <a:solidFill>
                  <a:prstClr val="black"/>
                </a:solidFill>
                <a:cs typeface="Arial" pitchFamily="34" charset="0"/>
              </a:rPr>
              <a:t>Risk-based inspections</a:t>
            </a:r>
          </a:p>
          <a:p>
            <a:pPr marL="457200" lvl="1" indent="0" defTabSz="914400" eaLnBrk="1" fontAlgn="auto" hangingPunct="1">
              <a:spcBef>
                <a:spcPct val="20000"/>
              </a:spcBef>
              <a:spcAft>
                <a:spcPts val="0"/>
              </a:spcAft>
              <a:defRPr/>
            </a:pPr>
            <a:endParaRPr lang="en-US" sz="1600" dirty="0" smtClean="0">
              <a:solidFill>
                <a:prstClr val="black"/>
              </a:solidFill>
              <a:cs typeface="Arial" pitchFamily="34" charset="0"/>
            </a:endParaRPr>
          </a:p>
        </p:txBody>
      </p:sp>
    </p:spTree>
    <p:extLst>
      <p:ext uri="{BB962C8B-B14F-4D97-AF65-F5344CB8AC3E}">
        <p14:creationId xmlns:p14="http://schemas.microsoft.com/office/powerpoint/2010/main" val="1166785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152400" y="18288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800" b="1">
                <a:solidFill>
                  <a:srgbClr val="000000"/>
                </a:solidFill>
              </a:rPr>
              <a:t>Safety at All Levels, at All Times</a:t>
            </a:r>
          </a:p>
        </p:txBody>
      </p:sp>
      <p:sp>
        <p:nvSpPr>
          <p:cNvPr id="14339" name="Subtitle 2"/>
          <p:cNvSpPr txBox="1">
            <a:spLocks/>
          </p:cNvSpPr>
          <p:nvPr/>
        </p:nvSpPr>
        <p:spPr bwMode="auto">
          <a:xfrm>
            <a:off x="228600" y="4724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buFont typeface="Arial" charset="0"/>
              <a:buNone/>
            </a:pPr>
            <a:r>
              <a:rPr lang="en-US" sz="1400">
                <a:solidFill>
                  <a:schemeClr val="bg1"/>
                </a:solidFill>
              </a:rPr>
              <a:t>Paper # • Paper Title • Presenter Name</a:t>
            </a:r>
          </a:p>
        </p:txBody>
      </p:sp>
      <p:sp>
        <p:nvSpPr>
          <p:cNvPr id="14341" name="TextBox 5"/>
          <p:cNvSpPr txBox="1">
            <a:spLocks noChangeArrowheads="1"/>
          </p:cNvSpPr>
          <p:nvPr/>
        </p:nvSpPr>
        <p:spPr bwMode="auto">
          <a:xfrm>
            <a:off x="8001000" y="11113"/>
            <a:ext cx="1143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200" b="1">
                <a:solidFill>
                  <a:schemeClr val="bg1"/>
                </a:solidFill>
                <a:latin typeface="Calibri" pitchFamily="34" charset="0"/>
              </a:rPr>
              <a:t>Slide </a:t>
            </a:r>
            <a:fld id="{8F437ACC-CD2A-437E-84C7-58D31BA598B1}" type="slidenum">
              <a:rPr lang="en-US" sz="1200" b="1">
                <a:solidFill>
                  <a:schemeClr val="bg1"/>
                </a:solidFill>
                <a:latin typeface="Calibri" pitchFamily="34" charset="0"/>
              </a:rPr>
              <a:pPr algn="r" eaLnBrk="1" hangingPunct="1"/>
              <a:t>12</a:t>
            </a:fld>
            <a:endParaRPr lang="en-US" sz="1200" b="1">
              <a:solidFill>
                <a:schemeClr val="bg1"/>
              </a:solidFill>
              <a:latin typeface="Calibri" pitchFamily="34" charset="0"/>
            </a:endParaRPr>
          </a:p>
        </p:txBody>
      </p:sp>
    </p:spTree>
    <p:extLst>
      <p:ext uri="{BB962C8B-B14F-4D97-AF65-F5344CB8AC3E}">
        <p14:creationId xmlns:p14="http://schemas.microsoft.com/office/powerpoint/2010/main" val="486647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p:cNvSpPr txBox="1">
            <a:spLocks/>
          </p:cNvSpPr>
          <p:nvPr/>
        </p:nvSpPr>
        <p:spPr bwMode="auto">
          <a:xfrm>
            <a:off x="381000" y="3048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4000" b="1" dirty="0" smtClean="0">
                <a:solidFill>
                  <a:srgbClr val="000000"/>
                </a:solidFill>
                <a:cs typeface="Arial" charset="0"/>
              </a:rPr>
              <a:t>          </a:t>
            </a:r>
            <a:r>
              <a:rPr lang="en-US" sz="4000" b="1" dirty="0" smtClean="0">
                <a:solidFill>
                  <a:schemeClr val="tx2"/>
                </a:solidFill>
                <a:cs typeface="Arial" charset="0"/>
              </a:rPr>
              <a:t>Overview</a:t>
            </a:r>
            <a:endParaRPr lang="en-US" sz="4000" b="1" dirty="0">
              <a:solidFill>
                <a:schemeClr val="tx2"/>
              </a:solidFill>
              <a:cs typeface="Arial" charset="0"/>
            </a:endParaRPr>
          </a:p>
        </p:txBody>
      </p:sp>
      <p:sp>
        <p:nvSpPr>
          <p:cNvPr id="5" name="Title 8"/>
          <p:cNvSpPr txBox="1">
            <a:spLocks/>
          </p:cNvSpPr>
          <p:nvPr/>
        </p:nvSpPr>
        <p:spPr bwMode="auto">
          <a:xfrm>
            <a:off x="381000" y="16002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defTabSz="914400" eaLnBrk="1" fontAlgn="auto" hangingPunct="1">
              <a:lnSpc>
                <a:spcPct val="150000"/>
              </a:lnSpc>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BSEE: Mission, History &amp; Who We Are</a:t>
            </a:r>
          </a:p>
          <a:p>
            <a:pPr marL="342900" indent="-342900" defTabSz="914400" eaLnBrk="1" fontAlgn="auto" hangingPunct="1">
              <a:lnSpc>
                <a:spcPct val="150000"/>
              </a:lnSpc>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Regulatory Challenges</a:t>
            </a:r>
          </a:p>
          <a:p>
            <a:pPr marL="342900" indent="-342900" defTabSz="914400" eaLnBrk="1" fontAlgn="auto" hangingPunct="1">
              <a:lnSpc>
                <a:spcPct val="150000"/>
              </a:lnSpc>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Regulatory Update</a:t>
            </a:r>
          </a:p>
          <a:p>
            <a:pPr marL="1085850" lvl="1" indent="-342900" defTabSz="914400" eaLnBrk="1" fontAlgn="auto" hangingPunct="1">
              <a:lnSpc>
                <a:spcPct val="150000"/>
              </a:lnSpc>
              <a:spcBef>
                <a:spcPct val="20000"/>
              </a:spcBef>
              <a:spcAft>
                <a:spcPts val="0"/>
              </a:spcAft>
              <a:buFont typeface="Arial" pitchFamily="34" charset="0"/>
              <a:buChar char="‒"/>
              <a:defRPr/>
            </a:pPr>
            <a:r>
              <a:rPr lang="en-US" dirty="0" smtClean="0">
                <a:solidFill>
                  <a:prstClr val="black"/>
                </a:solidFill>
                <a:ea typeface="+mn-ea"/>
                <a:cs typeface="Arial" pitchFamily="34" charset="0"/>
              </a:rPr>
              <a:t>Recent regulations and priorities</a:t>
            </a:r>
          </a:p>
          <a:p>
            <a:pPr marL="1085850" lvl="1" indent="-342900" defTabSz="914400" eaLnBrk="1" fontAlgn="auto" hangingPunct="1">
              <a:lnSpc>
                <a:spcPct val="150000"/>
              </a:lnSpc>
              <a:spcBef>
                <a:spcPct val="20000"/>
              </a:spcBef>
              <a:spcAft>
                <a:spcPts val="0"/>
              </a:spcAft>
              <a:buFont typeface="Arial" pitchFamily="34" charset="0"/>
              <a:buChar char="‒"/>
              <a:defRPr/>
            </a:pPr>
            <a:r>
              <a:rPr lang="en-US" dirty="0" smtClean="0">
                <a:solidFill>
                  <a:prstClr val="black"/>
                </a:solidFill>
                <a:ea typeface="+mn-ea"/>
                <a:cs typeface="Arial" pitchFamily="34" charset="0"/>
              </a:rPr>
              <a:t>Regulatory agenda for 2014</a:t>
            </a:r>
          </a:p>
          <a:p>
            <a:pPr marL="342900" indent="-342900" defTabSz="914400" eaLnBrk="1" fontAlgn="auto" hangingPunct="1">
              <a:lnSpc>
                <a:spcPct val="150000"/>
              </a:lnSpc>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BSEE’s Forward Focus</a:t>
            </a:r>
          </a:p>
        </p:txBody>
      </p:sp>
    </p:spTree>
    <p:extLst>
      <p:ext uri="{BB962C8B-B14F-4D97-AF65-F5344CB8AC3E}">
        <p14:creationId xmlns:p14="http://schemas.microsoft.com/office/powerpoint/2010/main" val="710079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txBox="1">
            <a:spLocks/>
          </p:cNvSpPr>
          <p:nvPr/>
        </p:nvSpPr>
        <p:spPr bwMode="auto">
          <a:xfrm>
            <a:off x="381000" y="3048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4000" b="1" dirty="0" smtClean="0">
                <a:solidFill>
                  <a:srgbClr val="000000"/>
                </a:solidFill>
                <a:cs typeface="Arial" charset="0"/>
              </a:rPr>
              <a:t>          </a:t>
            </a:r>
            <a:r>
              <a:rPr lang="en-US" sz="4000" b="1" dirty="0" smtClean="0">
                <a:solidFill>
                  <a:schemeClr val="tx2"/>
                </a:solidFill>
                <a:cs typeface="Arial" charset="0"/>
              </a:rPr>
              <a:t>BSEE</a:t>
            </a:r>
            <a:r>
              <a:rPr lang="en-US" sz="4000" b="1" dirty="0">
                <a:solidFill>
                  <a:schemeClr val="tx2"/>
                </a:solidFill>
                <a:cs typeface="Arial" charset="0"/>
              </a:rPr>
              <a:t>: Mission</a:t>
            </a:r>
          </a:p>
        </p:txBody>
      </p:sp>
      <p:sp>
        <p:nvSpPr>
          <p:cNvPr id="5123" name="Title 8"/>
          <p:cNvSpPr txBox="1">
            <a:spLocks/>
          </p:cNvSpPr>
          <p:nvPr/>
        </p:nvSpPr>
        <p:spPr bwMode="auto">
          <a:xfrm>
            <a:off x="457200" y="14478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sz="3200" b="1" i="1" dirty="0">
              <a:cs typeface="Arial" charset="0"/>
            </a:endParaRPr>
          </a:p>
          <a:p>
            <a:pPr algn="ctr"/>
            <a:r>
              <a:rPr lang="en-US" sz="3200" i="1" dirty="0">
                <a:cs typeface="Arial" charset="0"/>
              </a:rPr>
              <a:t>To promote safety, protect the environment, and conserve resources offshore through vigorous regulatory oversight and enforcement.</a:t>
            </a:r>
          </a:p>
        </p:txBody>
      </p:sp>
    </p:spTree>
    <p:extLst>
      <p:ext uri="{BB962C8B-B14F-4D97-AF65-F5344CB8AC3E}">
        <p14:creationId xmlns:p14="http://schemas.microsoft.com/office/powerpoint/2010/main" val="3613364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8"/>
          <p:cNvSpPr txBox="1">
            <a:spLocks/>
          </p:cNvSpPr>
          <p:nvPr/>
        </p:nvSpPr>
        <p:spPr bwMode="auto">
          <a:xfrm>
            <a:off x="381000" y="3048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4000" b="1" dirty="0" smtClean="0">
                <a:solidFill>
                  <a:schemeClr val="tx2"/>
                </a:solidFill>
                <a:cs typeface="Arial" pitchFamily="34" charset="0"/>
              </a:rPr>
              <a:t>			BSEE</a:t>
            </a:r>
            <a:r>
              <a:rPr lang="en-US" sz="4000" b="1" dirty="0">
                <a:solidFill>
                  <a:schemeClr val="tx2"/>
                </a:solidFill>
                <a:cs typeface="Arial" pitchFamily="34" charset="0"/>
              </a:rPr>
              <a:t>: History</a:t>
            </a:r>
          </a:p>
        </p:txBody>
      </p:sp>
      <p:sp>
        <p:nvSpPr>
          <p:cNvPr id="2" name="Rectangle 1"/>
          <p:cNvSpPr/>
          <p:nvPr/>
        </p:nvSpPr>
        <p:spPr>
          <a:xfrm>
            <a:off x="228600" y="3513138"/>
            <a:ext cx="4572000" cy="1200150"/>
          </a:xfrm>
          <a:prstGeom prst="rect">
            <a:avLst/>
          </a:prstGeom>
        </p:spPr>
        <p:txBody>
          <a:bodyPr>
            <a:spAutoFit/>
          </a:bodyPr>
          <a:lstStyle/>
          <a:p>
            <a:pPr fontAlgn="auto">
              <a:spcBef>
                <a:spcPts val="0"/>
              </a:spcBef>
              <a:spcAft>
                <a:spcPts val="0"/>
              </a:spcAft>
              <a:defRPr/>
            </a:pPr>
            <a:r>
              <a:rPr lang="en-US" sz="2400" kern="0" dirty="0">
                <a:solidFill>
                  <a:prstClr val="black"/>
                </a:solidFill>
                <a:ea typeface="+mn-ea"/>
                <a:cs typeface="Arial" pitchFamily="34" charset="0"/>
              </a:rPr>
              <a:t>Minerals </a:t>
            </a:r>
          </a:p>
          <a:p>
            <a:pPr fontAlgn="auto">
              <a:spcBef>
                <a:spcPts val="0"/>
              </a:spcBef>
              <a:spcAft>
                <a:spcPts val="0"/>
              </a:spcAft>
              <a:defRPr/>
            </a:pPr>
            <a:r>
              <a:rPr lang="en-US" sz="2400" kern="0" dirty="0">
                <a:solidFill>
                  <a:prstClr val="black"/>
                </a:solidFill>
                <a:ea typeface="+mn-ea"/>
                <a:cs typeface="Arial" pitchFamily="34" charset="0"/>
              </a:rPr>
              <a:t>Management </a:t>
            </a:r>
          </a:p>
          <a:p>
            <a:pPr fontAlgn="auto">
              <a:spcBef>
                <a:spcPts val="0"/>
              </a:spcBef>
              <a:spcAft>
                <a:spcPts val="0"/>
              </a:spcAft>
              <a:defRPr/>
            </a:pPr>
            <a:r>
              <a:rPr lang="en-US" sz="2400" kern="0" dirty="0">
                <a:solidFill>
                  <a:prstClr val="black"/>
                </a:solidFill>
                <a:ea typeface="+mn-ea"/>
                <a:cs typeface="Arial" pitchFamily="34" charset="0"/>
              </a:rPr>
              <a:t>Service (MMS)</a:t>
            </a:r>
            <a:endParaRPr lang="en-US" sz="2400" kern="0" dirty="0">
              <a:solidFill>
                <a:sysClr val="windowText" lastClr="000000"/>
              </a:solidFill>
              <a:cs typeface="Arial" pitchFamily="34" charset="0"/>
            </a:endParaRPr>
          </a:p>
        </p:txBody>
      </p:sp>
      <p:cxnSp>
        <p:nvCxnSpPr>
          <p:cNvPr id="6149" name="Straight Arrow Connector 6"/>
          <p:cNvCxnSpPr>
            <a:cxnSpLocks noChangeShapeType="1"/>
          </p:cNvCxnSpPr>
          <p:nvPr/>
        </p:nvCxnSpPr>
        <p:spPr bwMode="auto">
          <a:xfrm>
            <a:off x="1828800" y="3810000"/>
            <a:ext cx="609600" cy="0"/>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8" name="TextBox 24"/>
          <p:cNvSpPr txBox="1">
            <a:spLocks noChangeArrowheads="1"/>
          </p:cNvSpPr>
          <p:nvPr/>
        </p:nvSpPr>
        <p:spPr bwMode="auto">
          <a:xfrm>
            <a:off x="2590800" y="3200400"/>
            <a:ext cx="2343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2400" kern="0" dirty="0">
                <a:solidFill>
                  <a:sysClr val="windowText" lastClr="000000"/>
                </a:solidFill>
                <a:latin typeface="Arial" pitchFamily="34" charset="0"/>
                <a:cs typeface="Arial" pitchFamily="34" charset="0"/>
              </a:rPr>
              <a:t>Bureau of </a:t>
            </a:r>
          </a:p>
          <a:p>
            <a:pPr eaLnBrk="1" fontAlgn="auto" hangingPunct="1">
              <a:spcBef>
                <a:spcPts val="0"/>
              </a:spcBef>
              <a:spcAft>
                <a:spcPts val="0"/>
              </a:spcAft>
              <a:defRPr/>
            </a:pPr>
            <a:r>
              <a:rPr lang="en-US" sz="2400" kern="0" dirty="0">
                <a:solidFill>
                  <a:sysClr val="windowText" lastClr="000000"/>
                </a:solidFill>
                <a:latin typeface="Arial" pitchFamily="34" charset="0"/>
                <a:cs typeface="Arial" pitchFamily="34" charset="0"/>
              </a:rPr>
              <a:t>Ocean Energy </a:t>
            </a:r>
          </a:p>
          <a:p>
            <a:pPr eaLnBrk="1" fontAlgn="auto" hangingPunct="1">
              <a:spcBef>
                <a:spcPts val="0"/>
              </a:spcBef>
              <a:spcAft>
                <a:spcPts val="0"/>
              </a:spcAft>
              <a:defRPr/>
            </a:pPr>
            <a:r>
              <a:rPr lang="en-US" sz="2400" kern="0" dirty="0">
                <a:solidFill>
                  <a:sysClr val="windowText" lastClr="000000"/>
                </a:solidFill>
                <a:latin typeface="Arial" pitchFamily="34" charset="0"/>
                <a:cs typeface="Arial" pitchFamily="34" charset="0"/>
              </a:rPr>
              <a:t>Management </a:t>
            </a:r>
          </a:p>
          <a:p>
            <a:pPr eaLnBrk="1" fontAlgn="auto" hangingPunct="1">
              <a:spcBef>
                <a:spcPts val="0"/>
              </a:spcBef>
              <a:spcAft>
                <a:spcPts val="0"/>
              </a:spcAft>
              <a:defRPr/>
            </a:pPr>
            <a:r>
              <a:rPr lang="en-US" sz="2400" kern="0" dirty="0">
                <a:solidFill>
                  <a:sysClr val="windowText" lastClr="000000"/>
                </a:solidFill>
                <a:latin typeface="Arial" pitchFamily="34" charset="0"/>
                <a:cs typeface="Arial" pitchFamily="34" charset="0"/>
              </a:rPr>
              <a:t>Regulation and </a:t>
            </a:r>
          </a:p>
          <a:p>
            <a:pPr eaLnBrk="1" fontAlgn="auto" hangingPunct="1">
              <a:spcBef>
                <a:spcPts val="0"/>
              </a:spcBef>
              <a:spcAft>
                <a:spcPts val="0"/>
              </a:spcAft>
              <a:defRPr/>
            </a:pPr>
            <a:r>
              <a:rPr lang="en-US" sz="2400" kern="0" dirty="0">
                <a:solidFill>
                  <a:sysClr val="windowText" lastClr="000000"/>
                </a:solidFill>
                <a:latin typeface="Arial" pitchFamily="34" charset="0"/>
                <a:cs typeface="Arial" pitchFamily="34" charset="0"/>
              </a:rPr>
              <a:t>Enforcement</a:t>
            </a:r>
          </a:p>
          <a:p>
            <a:pPr eaLnBrk="1" fontAlgn="auto" hangingPunct="1">
              <a:spcBef>
                <a:spcPts val="0"/>
              </a:spcBef>
              <a:spcAft>
                <a:spcPts val="0"/>
              </a:spcAft>
              <a:defRPr/>
            </a:pPr>
            <a:r>
              <a:rPr lang="en-US" sz="2400" kern="0" dirty="0">
                <a:solidFill>
                  <a:sysClr val="windowText" lastClr="000000"/>
                </a:solidFill>
                <a:latin typeface="Arial" pitchFamily="34" charset="0"/>
                <a:cs typeface="Arial" pitchFamily="34" charset="0"/>
              </a:rPr>
              <a:t>(BOEMRE)</a:t>
            </a:r>
          </a:p>
        </p:txBody>
      </p:sp>
      <p:cxnSp>
        <p:nvCxnSpPr>
          <p:cNvPr id="6151" name="Straight Arrow Connector 8"/>
          <p:cNvCxnSpPr>
            <a:cxnSpLocks noChangeShapeType="1"/>
          </p:cNvCxnSpPr>
          <p:nvPr/>
        </p:nvCxnSpPr>
        <p:spPr bwMode="auto">
          <a:xfrm rot="-3600000">
            <a:off x="4305300" y="3124200"/>
            <a:ext cx="533400" cy="0"/>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152" name="Straight Arrow Connector 9"/>
          <p:cNvCxnSpPr>
            <a:cxnSpLocks noChangeShapeType="1"/>
          </p:cNvCxnSpPr>
          <p:nvPr/>
        </p:nvCxnSpPr>
        <p:spPr bwMode="auto">
          <a:xfrm>
            <a:off x="4724400" y="4040188"/>
            <a:ext cx="990600" cy="0"/>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6153" name="TextBox 21"/>
          <p:cNvSpPr txBox="1">
            <a:spLocks noChangeArrowheads="1"/>
          </p:cNvSpPr>
          <p:nvPr/>
        </p:nvSpPr>
        <p:spPr bwMode="auto">
          <a:xfrm>
            <a:off x="5791200" y="3230563"/>
            <a:ext cx="33480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a:t>Bureau of Safety and </a:t>
            </a:r>
          </a:p>
          <a:p>
            <a:pPr eaLnBrk="1" hangingPunct="1"/>
            <a:r>
              <a:rPr lang="en-US" sz="2400" b="1"/>
              <a:t>Environmental </a:t>
            </a:r>
          </a:p>
          <a:p>
            <a:pPr eaLnBrk="1" hangingPunct="1"/>
            <a:r>
              <a:rPr lang="en-US" sz="2400" b="1"/>
              <a:t>Enforcement</a:t>
            </a:r>
          </a:p>
          <a:p>
            <a:pPr eaLnBrk="1" hangingPunct="1"/>
            <a:r>
              <a:rPr lang="en-US" sz="2400" b="1"/>
              <a:t>(BSEE)</a:t>
            </a:r>
          </a:p>
        </p:txBody>
      </p:sp>
      <p:cxnSp>
        <p:nvCxnSpPr>
          <p:cNvPr id="6154" name="Straight Arrow Connector 11"/>
          <p:cNvCxnSpPr>
            <a:cxnSpLocks noChangeShapeType="1"/>
          </p:cNvCxnSpPr>
          <p:nvPr/>
        </p:nvCxnSpPr>
        <p:spPr bwMode="auto">
          <a:xfrm rot="3600000">
            <a:off x="4438650" y="5259388"/>
            <a:ext cx="533400" cy="0"/>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6155" name="TextBox 19"/>
          <p:cNvSpPr txBox="1">
            <a:spLocks noChangeArrowheads="1"/>
          </p:cNvSpPr>
          <p:nvPr/>
        </p:nvSpPr>
        <p:spPr bwMode="auto">
          <a:xfrm>
            <a:off x="4953000" y="5059363"/>
            <a:ext cx="2590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dirty="0"/>
              <a:t>Office of Natural </a:t>
            </a:r>
          </a:p>
          <a:p>
            <a:pPr eaLnBrk="1" hangingPunct="1"/>
            <a:r>
              <a:rPr lang="en-US" sz="2400" dirty="0"/>
              <a:t>Resources Revenue </a:t>
            </a:r>
          </a:p>
          <a:p>
            <a:pPr eaLnBrk="1" hangingPunct="1"/>
            <a:r>
              <a:rPr lang="en-US" sz="2400" dirty="0"/>
              <a:t>(ONRR)</a:t>
            </a:r>
          </a:p>
        </p:txBody>
      </p:sp>
      <p:sp>
        <p:nvSpPr>
          <p:cNvPr id="6156" name="TextBox 8"/>
          <p:cNvSpPr txBox="1">
            <a:spLocks noChangeArrowheads="1"/>
          </p:cNvSpPr>
          <p:nvPr/>
        </p:nvSpPr>
        <p:spPr bwMode="auto">
          <a:xfrm>
            <a:off x="4876800" y="1477963"/>
            <a:ext cx="2590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a:t>Bureau of Ocean </a:t>
            </a:r>
          </a:p>
          <a:p>
            <a:pPr eaLnBrk="1" hangingPunct="1"/>
            <a:r>
              <a:rPr lang="en-US" sz="2400"/>
              <a:t>Energy Management </a:t>
            </a:r>
          </a:p>
          <a:p>
            <a:pPr eaLnBrk="1" hangingPunct="1"/>
            <a:r>
              <a:rPr lang="en-US" sz="2400"/>
              <a:t>(BOEM)</a:t>
            </a:r>
          </a:p>
        </p:txBody>
      </p:sp>
    </p:spTree>
    <p:extLst>
      <p:ext uri="{BB962C8B-B14F-4D97-AF65-F5344CB8AC3E}">
        <p14:creationId xmlns:p14="http://schemas.microsoft.com/office/powerpoint/2010/main" val="2604449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8"/>
          <p:cNvSpPr txBox="1">
            <a:spLocks/>
          </p:cNvSpPr>
          <p:nvPr/>
        </p:nvSpPr>
        <p:spPr bwMode="auto">
          <a:xfrm>
            <a:off x="304800" y="3048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4000" b="1" dirty="0" smtClean="0">
                <a:solidFill>
                  <a:schemeClr val="tx2"/>
                </a:solidFill>
                <a:cs typeface="Arial" pitchFamily="34" charset="0"/>
              </a:rPr>
              <a:t>          BSEE</a:t>
            </a:r>
            <a:r>
              <a:rPr lang="en-US" sz="4000" b="1" dirty="0">
                <a:solidFill>
                  <a:schemeClr val="tx2"/>
                </a:solidFill>
                <a:cs typeface="Arial" pitchFamily="34" charset="0"/>
              </a:rPr>
              <a:t>: Who We Are</a:t>
            </a:r>
          </a:p>
        </p:txBody>
      </p:sp>
      <p:sp>
        <p:nvSpPr>
          <p:cNvPr id="6146" name="Title 8"/>
          <p:cNvSpPr txBox="1">
            <a:spLocks/>
          </p:cNvSpPr>
          <p:nvPr/>
        </p:nvSpPr>
        <p:spPr bwMode="auto">
          <a:xfrm>
            <a:off x="457200" y="16002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Staffing: 619 Employees</a:t>
            </a:r>
          </a:p>
          <a:p>
            <a:pPr lvl="1" defTabSz="914400" eaLnBrk="1" fontAlgn="auto" hangingPunct="1">
              <a:spcBef>
                <a:spcPct val="20000"/>
              </a:spcBef>
              <a:spcAft>
                <a:spcPts val="0"/>
              </a:spcAft>
              <a:buFont typeface="Arial" pitchFamily="34" charset="0"/>
              <a:buChar char="–"/>
              <a:defRPr/>
            </a:pPr>
            <a:r>
              <a:rPr lang="en-US" dirty="0" smtClean="0">
                <a:solidFill>
                  <a:prstClr val="black"/>
                </a:solidFill>
                <a:ea typeface="+mn-ea"/>
                <a:cs typeface="Arial" pitchFamily="34" charset="0"/>
              </a:rPr>
              <a:t>153 engineers </a:t>
            </a:r>
          </a:p>
          <a:p>
            <a:pPr lvl="1" defTabSz="914400" eaLnBrk="1" fontAlgn="auto" hangingPunct="1">
              <a:spcBef>
                <a:spcPct val="20000"/>
              </a:spcBef>
              <a:spcAft>
                <a:spcPts val="0"/>
              </a:spcAft>
              <a:buFont typeface="Arial" pitchFamily="34" charset="0"/>
              <a:buChar char="–"/>
              <a:defRPr/>
            </a:pPr>
            <a:r>
              <a:rPr lang="en-US" dirty="0" smtClean="0">
                <a:solidFill>
                  <a:prstClr val="black"/>
                </a:solidFill>
                <a:ea typeface="+mn-ea"/>
                <a:cs typeface="Arial" pitchFamily="34" charset="0"/>
              </a:rPr>
              <a:t>105 inspectors</a:t>
            </a:r>
          </a:p>
          <a:p>
            <a:pPr lvl="1" defTabSz="914400" eaLnBrk="1" fontAlgn="auto" hangingPunct="1">
              <a:spcBef>
                <a:spcPct val="20000"/>
              </a:spcBef>
              <a:spcAft>
                <a:spcPts val="0"/>
              </a:spcAft>
              <a:buFont typeface="Arial" pitchFamily="34" charset="0"/>
              <a:buChar char="–"/>
              <a:defRPr/>
            </a:pPr>
            <a:endParaRPr lang="en-US" sz="1600" dirty="0" smtClean="0">
              <a:solidFill>
                <a:prstClr val="black"/>
              </a:solidFill>
              <a:ea typeface="+mn-ea"/>
              <a:cs typeface="Arial" pitchFamily="34" charset="0"/>
            </a:endParaRPr>
          </a:p>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Locations </a:t>
            </a:r>
          </a:p>
          <a:p>
            <a:pPr lvl="1" defTabSz="914400" eaLnBrk="1" fontAlgn="auto" hangingPunct="1">
              <a:spcBef>
                <a:spcPct val="20000"/>
              </a:spcBef>
              <a:spcAft>
                <a:spcPts val="0"/>
              </a:spcAft>
              <a:buFont typeface="Arial" pitchFamily="34" charset="0"/>
              <a:buChar char="–"/>
              <a:defRPr/>
            </a:pPr>
            <a:r>
              <a:rPr lang="en-US" dirty="0" smtClean="0">
                <a:solidFill>
                  <a:prstClr val="black"/>
                </a:solidFill>
                <a:ea typeface="+mn-ea"/>
                <a:cs typeface="Arial" pitchFamily="34" charset="0"/>
              </a:rPr>
              <a:t>Headquartered in DC &amp; Herndon, VA</a:t>
            </a:r>
          </a:p>
          <a:p>
            <a:pPr lvl="1" defTabSz="914400" eaLnBrk="1" fontAlgn="auto" hangingPunct="1">
              <a:spcBef>
                <a:spcPct val="20000"/>
              </a:spcBef>
              <a:spcAft>
                <a:spcPts val="0"/>
              </a:spcAft>
              <a:buFont typeface="Arial" pitchFamily="34" charset="0"/>
              <a:buChar char="–"/>
              <a:defRPr/>
            </a:pPr>
            <a:r>
              <a:rPr lang="en-US" dirty="0" smtClean="0">
                <a:solidFill>
                  <a:prstClr val="black"/>
                </a:solidFill>
                <a:ea typeface="+mn-ea"/>
                <a:cs typeface="Arial" pitchFamily="34" charset="0"/>
              </a:rPr>
              <a:t>Three regional offices</a:t>
            </a:r>
          </a:p>
          <a:p>
            <a:pPr marL="1257300" lvl="2" indent="-342900" defTabSz="914400" eaLnBrk="1" fontAlgn="auto" hangingPunct="1">
              <a:spcBef>
                <a:spcPct val="20000"/>
              </a:spcBef>
              <a:spcAft>
                <a:spcPts val="0"/>
              </a:spcAft>
              <a:buFont typeface="Courier New" pitchFamily="49" charset="0"/>
              <a:buChar char="o"/>
              <a:defRPr/>
            </a:pPr>
            <a:r>
              <a:rPr lang="en-US" sz="2000" dirty="0" smtClean="0">
                <a:solidFill>
                  <a:prstClr val="black"/>
                </a:solidFill>
                <a:ea typeface="+mn-ea"/>
                <a:cs typeface="Arial" pitchFamily="34" charset="0"/>
              </a:rPr>
              <a:t>Gulf of Mexico – New Orleans, LA</a:t>
            </a:r>
          </a:p>
          <a:p>
            <a:pPr marL="1257300" lvl="2" indent="-342900" defTabSz="914400" eaLnBrk="1" fontAlgn="auto" hangingPunct="1">
              <a:spcBef>
                <a:spcPct val="20000"/>
              </a:spcBef>
              <a:spcAft>
                <a:spcPts val="0"/>
              </a:spcAft>
              <a:buFont typeface="Courier New" pitchFamily="49" charset="0"/>
              <a:buChar char="o"/>
              <a:defRPr/>
            </a:pPr>
            <a:r>
              <a:rPr lang="en-US" sz="2000" dirty="0" smtClean="0">
                <a:solidFill>
                  <a:prstClr val="black"/>
                </a:solidFill>
                <a:ea typeface="+mn-ea"/>
                <a:cs typeface="Arial" pitchFamily="34" charset="0"/>
              </a:rPr>
              <a:t>Pacific – Camarillo, CA</a:t>
            </a:r>
          </a:p>
          <a:p>
            <a:pPr marL="1257300" lvl="2" indent="-342900" defTabSz="914400" eaLnBrk="1" fontAlgn="auto" hangingPunct="1">
              <a:spcBef>
                <a:spcPct val="20000"/>
              </a:spcBef>
              <a:spcAft>
                <a:spcPts val="0"/>
              </a:spcAft>
              <a:buFont typeface="Courier New" pitchFamily="49" charset="0"/>
              <a:buChar char="o"/>
              <a:defRPr/>
            </a:pPr>
            <a:r>
              <a:rPr lang="en-US" sz="2000" dirty="0" smtClean="0">
                <a:solidFill>
                  <a:prstClr val="black"/>
                </a:solidFill>
                <a:ea typeface="+mn-ea"/>
                <a:cs typeface="Arial" pitchFamily="34" charset="0"/>
              </a:rPr>
              <a:t>Alaska – Anchorage, AK</a:t>
            </a:r>
          </a:p>
        </p:txBody>
      </p:sp>
    </p:spTree>
    <p:extLst>
      <p:ext uri="{BB962C8B-B14F-4D97-AF65-F5344CB8AC3E}">
        <p14:creationId xmlns:p14="http://schemas.microsoft.com/office/powerpoint/2010/main" val="2637769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8"/>
          <p:cNvSpPr txBox="1">
            <a:spLocks/>
          </p:cNvSpPr>
          <p:nvPr/>
        </p:nvSpPr>
        <p:spPr bwMode="auto">
          <a:xfrm>
            <a:off x="381000" y="2286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4000" b="1" dirty="0">
                <a:solidFill>
                  <a:schemeClr val="tx2"/>
                </a:solidFill>
                <a:cs typeface="Arial" pitchFamily="34" charset="0"/>
              </a:rPr>
              <a:t>Regulatory Challenges</a:t>
            </a:r>
          </a:p>
        </p:txBody>
      </p:sp>
      <p:pic>
        <p:nvPicPr>
          <p:cNvPr id="8197" name="Content Placeholder 11"/>
          <p:cNvPicPr>
            <a:picLocks noChangeAspect="1"/>
          </p:cNvPicPr>
          <p:nvPr/>
        </p:nvPicPr>
        <p:blipFill>
          <a:blip r:embed="rId3">
            <a:extLst>
              <a:ext uri="{28A0092B-C50C-407E-A947-70E740481C1C}">
                <a14:useLocalDpi xmlns:a14="http://schemas.microsoft.com/office/drawing/2010/main" val="0"/>
              </a:ext>
            </a:extLst>
          </a:blip>
          <a:srcRect l="31404" t="2937" r="28021"/>
          <a:stretch>
            <a:fillRect/>
          </a:stretch>
        </p:blipFill>
        <p:spPr bwMode="auto">
          <a:xfrm>
            <a:off x="6651625" y="1752600"/>
            <a:ext cx="2139950" cy="36845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8"/>
          <p:cNvSpPr txBox="1">
            <a:spLocks/>
          </p:cNvSpPr>
          <p:nvPr/>
        </p:nvSpPr>
        <p:spPr bwMode="auto">
          <a:xfrm>
            <a:off x="457200" y="16002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defTabSz="914400" eaLnBrk="1" fontAlgn="auto" hangingPunct="1">
              <a:spcBef>
                <a:spcPct val="20000"/>
              </a:spcBef>
              <a:spcAft>
                <a:spcPts val="0"/>
              </a:spcAft>
              <a:buFont typeface="Arial" pitchFamily="34" charset="0"/>
              <a:buChar char="•"/>
              <a:defRPr/>
            </a:pPr>
            <a:endParaRPr lang="en-US" sz="3000" dirty="0" smtClean="0">
              <a:solidFill>
                <a:prstClr val="black"/>
              </a:solidFill>
              <a:ea typeface="+mn-ea"/>
              <a:cs typeface="Arial" pitchFamily="34" charset="0"/>
            </a:endParaRPr>
          </a:p>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High activity </a:t>
            </a:r>
            <a:r>
              <a:rPr lang="en-US" sz="3000" dirty="0">
                <a:solidFill>
                  <a:prstClr val="black"/>
                </a:solidFill>
                <a:ea typeface="+mn-ea"/>
                <a:cs typeface="Arial" pitchFamily="34" charset="0"/>
              </a:rPr>
              <a:t>l</a:t>
            </a:r>
            <a:r>
              <a:rPr lang="en-US" sz="3000" dirty="0" smtClean="0">
                <a:solidFill>
                  <a:prstClr val="black"/>
                </a:solidFill>
                <a:ea typeface="+mn-ea"/>
                <a:cs typeface="Arial" pitchFamily="34" charset="0"/>
              </a:rPr>
              <a:t>evel </a:t>
            </a:r>
          </a:p>
          <a:p>
            <a:pPr marL="342900" indent="-342900" defTabSz="914400" eaLnBrk="1" fontAlgn="auto" hangingPunct="1">
              <a:spcBef>
                <a:spcPct val="20000"/>
              </a:spcBef>
              <a:spcAft>
                <a:spcPts val="0"/>
              </a:spcAft>
              <a:buFont typeface="Arial" pitchFamily="34" charset="0"/>
              <a:buChar char="•"/>
              <a:defRPr/>
            </a:pPr>
            <a:endParaRPr lang="en-US" sz="1600" dirty="0" smtClean="0">
              <a:solidFill>
                <a:prstClr val="black"/>
              </a:solidFill>
              <a:ea typeface="+mn-ea"/>
              <a:cs typeface="Arial" pitchFamily="34" charset="0"/>
            </a:endParaRPr>
          </a:p>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Diverse operations</a:t>
            </a:r>
          </a:p>
          <a:p>
            <a:pPr marL="342900" indent="-342900" defTabSz="914400" eaLnBrk="1" fontAlgn="auto" hangingPunct="1">
              <a:spcBef>
                <a:spcPct val="20000"/>
              </a:spcBef>
              <a:spcAft>
                <a:spcPts val="0"/>
              </a:spcAft>
              <a:buFont typeface="Arial" pitchFamily="34" charset="0"/>
              <a:buChar char="•"/>
              <a:defRPr/>
            </a:pPr>
            <a:endParaRPr lang="en-US" sz="1600" dirty="0">
              <a:solidFill>
                <a:prstClr val="black"/>
              </a:solidFill>
              <a:ea typeface="+mn-ea"/>
              <a:cs typeface="Arial" pitchFamily="34" charset="0"/>
            </a:endParaRPr>
          </a:p>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Operating and environmental </a:t>
            </a:r>
          </a:p>
          <a:p>
            <a:pPr defTabSz="914400" eaLnBrk="1" fontAlgn="auto" hangingPunct="1">
              <a:spcBef>
                <a:spcPct val="20000"/>
              </a:spcBef>
              <a:spcAft>
                <a:spcPts val="0"/>
              </a:spcAft>
              <a:defRPr/>
            </a:pPr>
            <a:r>
              <a:rPr lang="en-US" sz="3000" dirty="0">
                <a:solidFill>
                  <a:prstClr val="black"/>
                </a:solidFill>
                <a:ea typeface="+mn-ea"/>
                <a:cs typeface="Arial" pitchFamily="34" charset="0"/>
              </a:rPr>
              <a:t> </a:t>
            </a:r>
            <a:r>
              <a:rPr lang="en-US" sz="3000" dirty="0" smtClean="0">
                <a:solidFill>
                  <a:prstClr val="black"/>
                </a:solidFill>
                <a:ea typeface="+mn-ea"/>
                <a:cs typeface="Arial" pitchFamily="34" charset="0"/>
              </a:rPr>
              <a:t>  conditions</a:t>
            </a:r>
          </a:p>
          <a:p>
            <a:pPr marL="342900" indent="-342900" defTabSz="914400" eaLnBrk="1" fontAlgn="auto" hangingPunct="1">
              <a:spcBef>
                <a:spcPct val="20000"/>
              </a:spcBef>
              <a:spcAft>
                <a:spcPts val="0"/>
              </a:spcAft>
              <a:buFont typeface="Arial" pitchFamily="34" charset="0"/>
              <a:buChar char="•"/>
              <a:defRPr/>
            </a:pPr>
            <a:endParaRPr lang="en-US" sz="1600" b="1" dirty="0" smtClean="0">
              <a:solidFill>
                <a:prstClr val="black"/>
              </a:solidFill>
              <a:ea typeface="+mn-ea"/>
              <a:cs typeface="Arial" pitchFamily="34" charset="0"/>
            </a:endParaRPr>
          </a:p>
        </p:txBody>
      </p:sp>
    </p:spTree>
    <p:extLst>
      <p:ext uri="{BB962C8B-B14F-4D97-AF65-F5344CB8AC3E}">
        <p14:creationId xmlns:p14="http://schemas.microsoft.com/office/powerpoint/2010/main" val="1071223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8"/>
          <p:cNvSpPr txBox="1">
            <a:spLocks/>
          </p:cNvSpPr>
          <p:nvPr/>
        </p:nvSpPr>
        <p:spPr bwMode="auto">
          <a:xfrm>
            <a:off x="1066800" y="2286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4000" b="1" dirty="0">
                <a:solidFill>
                  <a:schemeClr val="tx2"/>
                </a:solidFill>
                <a:cs typeface="Arial" pitchFamily="34" charset="0"/>
              </a:rPr>
              <a:t>New Regulatory Approaches</a:t>
            </a:r>
          </a:p>
        </p:txBody>
      </p:sp>
      <p:sp>
        <p:nvSpPr>
          <p:cNvPr id="6" name="Title 8"/>
          <p:cNvSpPr txBox="1">
            <a:spLocks/>
          </p:cNvSpPr>
          <p:nvPr/>
        </p:nvSpPr>
        <p:spPr bwMode="auto">
          <a:xfrm>
            <a:off x="457200" y="1600200"/>
            <a:ext cx="8458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A hybrid of performance and </a:t>
            </a:r>
            <a:r>
              <a:rPr lang="en-US" sz="3000" dirty="0">
                <a:solidFill>
                  <a:prstClr val="black"/>
                </a:solidFill>
                <a:ea typeface="+mn-ea"/>
                <a:cs typeface="Arial" pitchFamily="34" charset="0"/>
              </a:rPr>
              <a:t>p</a:t>
            </a:r>
            <a:r>
              <a:rPr lang="en-US" sz="3000" dirty="0" smtClean="0">
                <a:solidFill>
                  <a:prstClr val="black"/>
                </a:solidFill>
                <a:ea typeface="+mn-ea"/>
                <a:cs typeface="Arial" pitchFamily="34" charset="0"/>
              </a:rPr>
              <a:t>rescriptive </a:t>
            </a:r>
            <a:r>
              <a:rPr lang="en-US" sz="3000" dirty="0">
                <a:solidFill>
                  <a:prstClr val="black"/>
                </a:solidFill>
                <a:ea typeface="+mn-ea"/>
                <a:cs typeface="Arial" pitchFamily="34" charset="0"/>
              </a:rPr>
              <a:t>r</a:t>
            </a:r>
            <a:r>
              <a:rPr lang="en-US" sz="3000" dirty="0" smtClean="0">
                <a:solidFill>
                  <a:prstClr val="black"/>
                </a:solidFill>
                <a:ea typeface="+mn-ea"/>
                <a:cs typeface="Arial" pitchFamily="34" charset="0"/>
              </a:rPr>
              <a:t>equirements</a:t>
            </a:r>
          </a:p>
          <a:p>
            <a:pPr marL="342900" indent="-342900" defTabSz="914400" eaLnBrk="1" fontAlgn="auto" hangingPunct="1">
              <a:spcBef>
                <a:spcPct val="20000"/>
              </a:spcBef>
              <a:spcAft>
                <a:spcPts val="0"/>
              </a:spcAft>
              <a:buFont typeface="Arial" pitchFamily="34" charset="0"/>
              <a:buChar char="•"/>
              <a:defRPr/>
            </a:pPr>
            <a:endParaRPr lang="en-US" sz="1600" dirty="0" smtClean="0">
              <a:solidFill>
                <a:prstClr val="black"/>
              </a:solidFill>
              <a:ea typeface="+mn-ea"/>
              <a:cs typeface="Arial" pitchFamily="34" charset="0"/>
            </a:endParaRPr>
          </a:p>
          <a:p>
            <a:pPr marL="342900" indent="-342900" defTabSz="914400" eaLnBrk="1" fontAlgn="auto" hangingPunct="1">
              <a:spcBef>
                <a:spcPct val="20000"/>
              </a:spcBef>
              <a:spcAft>
                <a:spcPts val="0"/>
              </a:spcAft>
              <a:buFont typeface="Arial" pitchFamily="34" charset="0"/>
              <a:buChar char="•"/>
              <a:defRPr/>
            </a:pPr>
            <a:r>
              <a:rPr lang="en-US" sz="3000" dirty="0">
                <a:solidFill>
                  <a:prstClr val="black"/>
                </a:solidFill>
                <a:ea typeface="+mn-ea"/>
                <a:cs typeface="Arial" pitchFamily="34" charset="0"/>
              </a:rPr>
              <a:t>L</a:t>
            </a:r>
            <a:r>
              <a:rPr lang="en-US" sz="3000" dirty="0" smtClean="0">
                <a:solidFill>
                  <a:prstClr val="black"/>
                </a:solidFill>
                <a:ea typeface="+mn-ea"/>
                <a:cs typeface="Arial" pitchFamily="34" charset="0"/>
              </a:rPr>
              <a:t>ife </a:t>
            </a:r>
            <a:r>
              <a:rPr lang="en-US" sz="3000" dirty="0">
                <a:solidFill>
                  <a:prstClr val="black"/>
                </a:solidFill>
                <a:ea typeface="+mn-ea"/>
                <a:cs typeface="Arial" pitchFamily="34" charset="0"/>
              </a:rPr>
              <a:t>c</a:t>
            </a:r>
            <a:r>
              <a:rPr lang="en-US" sz="3000" dirty="0" smtClean="0">
                <a:solidFill>
                  <a:prstClr val="black"/>
                </a:solidFill>
                <a:ea typeface="+mn-ea"/>
                <a:cs typeface="Arial" pitchFamily="34" charset="0"/>
              </a:rPr>
              <a:t>ycle </a:t>
            </a:r>
            <a:r>
              <a:rPr lang="en-US" sz="3000" dirty="0">
                <a:solidFill>
                  <a:prstClr val="black"/>
                </a:solidFill>
                <a:ea typeface="+mn-ea"/>
                <a:cs typeface="Arial" pitchFamily="34" charset="0"/>
              </a:rPr>
              <a:t>a</a:t>
            </a:r>
            <a:r>
              <a:rPr lang="en-US" sz="3000" dirty="0" smtClean="0">
                <a:solidFill>
                  <a:prstClr val="black"/>
                </a:solidFill>
                <a:ea typeface="+mn-ea"/>
                <a:cs typeface="Arial" pitchFamily="34" charset="0"/>
              </a:rPr>
              <a:t>pproach </a:t>
            </a:r>
            <a:r>
              <a:rPr lang="en-US" sz="3000" dirty="0">
                <a:solidFill>
                  <a:prstClr val="black"/>
                </a:solidFill>
                <a:ea typeface="+mn-ea"/>
                <a:cs typeface="Arial" pitchFamily="34" charset="0"/>
              </a:rPr>
              <a:t>t</a:t>
            </a:r>
            <a:r>
              <a:rPr lang="en-US" sz="3000" dirty="0" smtClean="0">
                <a:solidFill>
                  <a:prstClr val="black"/>
                </a:solidFill>
                <a:ea typeface="+mn-ea"/>
                <a:cs typeface="Arial" pitchFamily="34" charset="0"/>
              </a:rPr>
              <a:t>oward </a:t>
            </a:r>
            <a:r>
              <a:rPr lang="en-US" sz="3000" dirty="0">
                <a:solidFill>
                  <a:prstClr val="black"/>
                </a:solidFill>
                <a:ea typeface="+mn-ea"/>
                <a:cs typeface="Arial" pitchFamily="34" charset="0"/>
              </a:rPr>
              <a:t>c</a:t>
            </a:r>
            <a:r>
              <a:rPr lang="en-US" sz="3000" dirty="0" smtClean="0">
                <a:solidFill>
                  <a:prstClr val="black"/>
                </a:solidFill>
                <a:ea typeface="+mn-ea"/>
                <a:cs typeface="Arial" pitchFamily="34" charset="0"/>
              </a:rPr>
              <a:t>ritical </a:t>
            </a:r>
            <a:r>
              <a:rPr lang="en-US" sz="3000" dirty="0">
                <a:solidFill>
                  <a:prstClr val="black"/>
                </a:solidFill>
                <a:ea typeface="+mn-ea"/>
                <a:cs typeface="Arial" pitchFamily="34" charset="0"/>
              </a:rPr>
              <a:t>e</a:t>
            </a:r>
            <a:r>
              <a:rPr lang="en-US" sz="3000" dirty="0" smtClean="0">
                <a:solidFill>
                  <a:prstClr val="black"/>
                </a:solidFill>
                <a:ea typeface="+mn-ea"/>
                <a:cs typeface="Arial" pitchFamily="34" charset="0"/>
              </a:rPr>
              <a:t>quipment</a:t>
            </a:r>
          </a:p>
          <a:p>
            <a:pPr marL="342900" indent="-342900" defTabSz="914400" eaLnBrk="1" fontAlgn="auto" hangingPunct="1">
              <a:spcBef>
                <a:spcPct val="20000"/>
              </a:spcBef>
              <a:spcAft>
                <a:spcPts val="0"/>
              </a:spcAft>
              <a:buFont typeface="Arial" pitchFamily="34" charset="0"/>
              <a:buChar char="•"/>
              <a:defRPr/>
            </a:pPr>
            <a:endParaRPr lang="en-US" sz="1600" dirty="0" smtClean="0">
              <a:solidFill>
                <a:prstClr val="black"/>
              </a:solidFill>
              <a:ea typeface="+mn-ea"/>
              <a:cs typeface="Arial" pitchFamily="34" charset="0"/>
            </a:endParaRPr>
          </a:p>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Third </a:t>
            </a:r>
            <a:r>
              <a:rPr lang="en-US" sz="3000" dirty="0">
                <a:solidFill>
                  <a:prstClr val="black"/>
                </a:solidFill>
                <a:ea typeface="+mn-ea"/>
                <a:cs typeface="Arial" pitchFamily="34" charset="0"/>
              </a:rPr>
              <a:t>p</a:t>
            </a:r>
            <a:r>
              <a:rPr lang="en-US" sz="3000" dirty="0" smtClean="0">
                <a:solidFill>
                  <a:prstClr val="black"/>
                </a:solidFill>
                <a:ea typeface="+mn-ea"/>
                <a:cs typeface="Arial" pitchFamily="34" charset="0"/>
              </a:rPr>
              <a:t>arty </a:t>
            </a:r>
            <a:r>
              <a:rPr lang="en-US" sz="3000" dirty="0">
                <a:solidFill>
                  <a:prstClr val="black"/>
                </a:solidFill>
                <a:ea typeface="+mn-ea"/>
                <a:cs typeface="Arial" pitchFamily="34" charset="0"/>
              </a:rPr>
              <a:t>c</a:t>
            </a:r>
            <a:r>
              <a:rPr lang="en-US" sz="3000" dirty="0" smtClean="0">
                <a:solidFill>
                  <a:prstClr val="black"/>
                </a:solidFill>
                <a:ea typeface="+mn-ea"/>
                <a:cs typeface="Arial" pitchFamily="34" charset="0"/>
              </a:rPr>
              <a:t>ertification</a:t>
            </a:r>
          </a:p>
          <a:p>
            <a:pPr marL="342900" indent="-342900" defTabSz="914400" eaLnBrk="1" fontAlgn="auto" hangingPunct="1">
              <a:spcBef>
                <a:spcPct val="20000"/>
              </a:spcBef>
              <a:spcAft>
                <a:spcPts val="0"/>
              </a:spcAft>
              <a:buFont typeface="Arial" pitchFamily="34" charset="0"/>
              <a:buChar char="•"/>
              <a:defRPr/>
            </a:pPr>
            <a:endParaRPr lang="en-US" sz="1600" dirty="0" smtClean="0">
              <a:solidFill>
                <a:prstClr val="black"/>
              </a:solidFill>
              <a:ea typeface="+mn-ea"/>
              <a:cs typeface="Arial" pitchFamily="34" charset="0"/>
            </a:endParaRPr>
          </a:p>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Use of consensus </a:t>
            </a:r>
            <a:r>
              <a:rPr lang="en-US" sz="3000" dirty="0">
                <a:solidFill>
                  <a:prstClr val="black"/>
                </a:solidFill>
                <a:ea typeface="+mn-ea"/>
                <a:cs typeface="Arial" pitchFamily="34" charset="0"/>
              </a:rPr>
              <a:t>s</a:t>
            </a:r>
            <a:r>
              <a:rPr lang="en-US" sz="3000" dirty="0" smtClean="0">
                <a:solidFill>
                  <a:prstClr val="black"/>
                </a:solidFill>
                <a:ea typeface="+mn-ea"/>
                <a:cs typeface="Arial" pitchFamily="34" charset="0"/>
              </a:rPr>
              <a:t>tandards as baseline</a:t>
            </a:r>
          </a:p>
          <a:p>
            <a:pPr marL="342900" indent="-342900" defTabSz="914400" eaLnBrk="1" fontAlgn="auto" hangingPunct="1">
              <a:spcBef>
                <a:spcPct val="20000"/>
              </a:spcBef>
              <a:spcAft>
                <a:spcPts val="0"/>
              </a:spcAft>
              <a:buFont typeface="Arial" pitchFamily="34" charset="0"/>
              <a:buChar char="•"/>
              <a:defRPr/>
            </a:pPr>
            <a:endParaRPr lang="en-US" sz="1600" dirty="0" smtClean="0">
              <a:solidFill>
                <a:prstClr val="black"/>
              </a:solidFill>
              <a:ea typeface="+mn-ea"/>
              <a:cs typeface="Arial" pitchFamily="34" charset="0"/>
            </a:endParaRPr>
          </a:p>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Improve </a:t>
            </a:r>
            <a:r>
              <a:rPr lang="en-US" sz="3000" dirty="0">
                <a:solidFill>
                  <a:prstClr val="black"/>
                </a:solidFill>
                <a:ea typeface="+mn-ea"/>
                <a:cs typeface="Arial" pitchFamily="34" charset="0"/>
              </a:rPr>
              <a:t>s</a:t>
            </a:r>
            <a:r>
              <a:rPr lang="en-US" sz="3000" dirty="0" smtClean="0">
                <a:solidFill>
                  <a:prstClr val="black"/>
                </a:solidFill>
                <a:ea typeface="+mn-ea"/>
                <a:cs typeface="Arial" pitchFamily="34" charset="0"/>
              </a:rPr>
              <a:t>afety </a:t>
            </a:r>
            <a:r>
              <a:rPr lang="en-US" sz="3000" dirty="0">
                <a:solidFill>
                  <a:prstClr val="black"/>
                </a:solidFill>
                <a:ea typeface="+mn-ea"/>
                <a:cs typeface="Arial" pitchFamily="34" charset="0"/>
              </a:rPr>
              <a:t>c</a:t>
            </a:r>
            <a:r>
              <a:rPr lang="en-US" sz="3000" dirty="0" smtClean="0">
                <a:solidFill>
                  <a:prstClr val="black"/>
                </a:solidFill>
                <a:ea typeface="+mn-ea"/>
                <a:cs typeface="Arial" pitchFamily="34" charset="0"/>
              </a:rPr>
              <a:t>ulture</a:t>
            </a:r>
          </a:p>
          <a:p>
            <a:pPr marL="342900" indent="-342900" defTabSz="914400" eaLnBrk="1" fontAlgn="auto" hangingPunct="1">
              <a:spcBef>
                <a:spcPct val="20000"/>
              </a:spcBef>
              <a:spcAft>
                <a:spcPts val="0"/>
              </a:spcAft>
              <a:buFont typeface="Arial" pitchFamily="34" charset="0"/>
              <a:buChar char="•"/>
              <a:defRPr/>
            </a:pPr>
            <a:endParaRPr lang="en-US" sz="2800" dirty="0" smtClean="0">
              <a:solidFill>
                <a:prstClr val="black"/>
              </a:solidFill>
              <a:ea typeface="+mn-ea"/>
              <a:cs typeface="Arial" pitchFamily="34" charset="0"/>
            </a:endParaRPr>
          </a:p>
        </p:txBody>
      </p:sp>
    </p:spTree>
    <p:extLst>
      <p:ext uri="{BB962C8B-B14F-4D97-AF65-F5344CB8AC3E}">
        <p14:creationId xmlns:p14="http://schemas.microsoft.com/office/powerpoint/2010/main" val="161885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8"/>
          <p:cNvSpPr txBox="1">
            <a:spLocks/>
          </p:cNvSpPr>
          <p:nvPr/>
        </p:nvSpPr>
        <p:spPr bwMode="auto">
          <a:xfrm>
            <a:off x="685800" y="2286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4000" b="1" dirty="0">
                <a:solidFill>
                  <a:schemeClr val="tx2"/>
                </a:solidFill>
                <a:cs typeface="Arial" pitchFamily="34" charset="0"/>
              </a:rPr>
              <a:t>Recent </a:t>
            </a:r>
            <a:r>
              <a:rPr lang="en-US" sz="4000" b="1" dirty="0" smtClean="0">
                <a:solidFill>
                  <a:schemeClr val="tx2"/>
                </a:solidFill>
                <a:cs typeface="Arial" pitchFamily="34" charset="0"/>
              </a:rPr>
              <a:t>Regulations</a:t>
            </a:r>
            <a:endParaRPr lang="en-US" sz="4000" b="1" dirty="0">
              <a:solidFill>
                <a:schemeClr val="tx2"/>
              </a:solidFill>
              <a:cs typeface="Arial" pitchFamily="34" charset="0"/>
            </a:endParaRPr>
          </a:p>
        </p:txBody>
      </p:sp>
      <p:sp>
        <p:nvSpPr>
          <p:cNvPr id="6146" name="Title 8"/>
          <p:cNvSpPr txBox="1">
            <a:spLocks/>
          </p:cNvSpPr>
          <p:nvPr/>
        </p:nvSpPr>
        <p:spPr bwMode="auto">
          <a:xfrm>
            <a:off x="443948" y="16764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defTabSz="914400" eaLnBrk="1" fontAlgn="auto" hangingPunct="1">
              <a:lnSpc>
                <a:spcPct val="150000"/>
              </a:lnSpc>
              <a:spcBef>
                <a:spcPct val="20000"/>
              </a:spcBef>
              <a:spcAft>
                <a:spcPts val="0"/>
              </a:spcAft>
              <a:buFont typeface="Arial" pitchFamily="34" charset="0"/>
              <a:buChar char="•"/>
              <a:defRPr/>
            </a:pPr>
            <a:r>
              <a:rPr lang="en-US" sz="2800" dirty="0" smtClean="0">
                <a:solidFill>
                  <a:prstClr val="black"/>
                </a:solidFill>
                <a:ea typeface="+mn-ea"/>
                <a:cs typeface="Arial" pitchFamily="34" charset="0"/>
              </a:rPr>
              <a:t>Drilling Safety Rule (2010 and 2012)</a:t>
            </a:r>
          </a:p>
          <a:p>
            <a:pPr marL="342900" indent="-342900" defTabSz="914400" eaLnBrk="1" fontAlgn="auto" hangingPunct="1">
              <a:lnSpc>
                <a:spcPct val="150000"/>
              </a:lnSpc>
              <a:spcBef>
                <a:spcPct val="20000"/>
              </a:spcBef>
              <a:spcAft>
                <a:spcPts val="0"/>
              </a:spcAft>
              <a:buFont typeface="Arial" pitchFamily="34" charset="0"/>
              <a:buChar char="•"/>
              <a:defRPr/>
            </a:pPr>
            <a:r>
              <a:rPr lang="en-US" sz="2800" dirty="0" smtClean="0">
                <a:solidFill>
                  <a:prstClr val="black"/>
                </a:solidFill>
                <a:ea typeface="+mn-ea"/>
                <a:cs typeface="Arial" pitchFamily="34" charset="0"/>
              </a:rPr>
              <a:t>Safety &amp; Environmental Management Systems (2010 and 2013)</a:t>
            </a:r>
          </a:p>
          <a:p>
            <a:pPr marL="342900" indent="-342900" defTabSz="914400" eaLnBrk="1" fontAlgn="auto" hangingPunct="1">
              <a:lnSpc>
                <a:spcPct val="150000"/>
              </a:lnSpc>
              <a:spcBef>
                <a:spcPct val="20000"/>
              </a:spcBef>
              <a:spcAft>
                <a:spcPts val="0"/>
              </a:spcAft>
              <a:buFont typeface="Arial" pitchFamily="34" charset="0"/>
              <a:buChar char="•"/>
              <a:defRPr/>
            </a:pPr>
            <a:r>
              <a:rPr lang="en-US" sz="2800" dirty="0">
                <a:solidFill>
                  <a:prstClr val="black"/>
                </a:solidFill>
                <a:ea typeface="+mn-ea"/>
                <a:cs typeface="Arial" pitchFamily="34" charset="0"/>
              </a:rPr>
              <a:t>S</a:t>
            </a:r>
            <a:r>
              <a:rPr lang="en-US" sz="2800" dirty="0" smtClean="0">
                <a:solidFill>
                  <a:prstClr val="black"/>
                </a:solidFill>
                <a:ea typeface="+mn-ea"/>
                <a:cs typeface="Arial" pitchFamily="34" charset="0"/>
              </a:rPr>
              <a:t>afety </a:t>
            </a:r>
            <a:r>
              <a:rPr lang="en-US" sz="2800" dirty="0">
                <a:solidFill>
                  <a:prstClr val="black"/>
                </a:solidFill>
                <a:ea typeface="+mn-ea"/>
                <a:cs typeface="Arial" pitchFamily="34" charset="0"/>
              </a:rPr>
              <a:t>Culture Policy </a:t>
            </a:r>
            <a:r>
              <a:rPr lang="en-US" sz="2800" dirty="0" smtClean="0">
                <a:solidFill>
                  <a:prstClr val="black"/>
                </a:solidFill>
                <a:ea typeface="+mn-ea"/>
                <a:cs typeface="Arial" pitchFamily="34" charset="0"/>
              </a:rPr>
              <a:t>Statement (2013)</a:t>
            </a:r>
          </a:p>
          <a:p>
            <a:pPr marL="57150" indent="-342900" defTabSz="914400" eaLnBrk="1" hangingPunct="1">
              <a:lnSpc>
                <a:spcPct val="150000"/>
              </a:lnSpc>
              <a:spcBef>
                <a:spcPct val="20000"/>
              </a:spcBef>
              <a:buFont typeface="Arial" panose="020B0604020202020204" pitchFamily="34" charset="0"/>
              <a:buChar char="•"/>
              <a:defRPr/>
            </a:pPr>
            <a:r>
              <a:rPr lang="en-US" sz="2800" dirty="0" smtClean="0">
                <a:solidFill>
                  <a:prstClr val="black"/>
                </a:solidFill>
                <a:ea typeface="+mn-ea"/>
                <a:cs typeface="Arial" pitchFamily="34" charset="0"/>
              </a:rPr>
              <a:t>Proposed </a:t>
            </a:r>
            <a:r>
              <a:rPr lang="en-US" sz="2800" dirty="0">
                <a:solidFill>
                  <a:prstClr val="black"/>
                </a:solidFill>
                <a:ea typeface="+mn-ea"/>
                <a:cs typeface="Arial" pitchFamily="34" charset="0"/>
              </a:rPr>
              <a:t>Rule on Production Safety </a:t>
            </a:r>
            <a:r>
              <a:rPr lang="en-US" sz="2800" dirty="0" smtClean="0">
                <a:solidFill>
                  <a:prstClr val="black"/>
                </a:solidFill>
                <a:ea typeface="+mn-ea"/>
                <a:cs typeface="Arial" pitchFamily="34" charset="0"/>
              </a:rPr>
              <a:t>Systems    (2013)</a:t>
            </a:r>
            <a:endParaRPr lang="en-US" sz="2800" dirty="0">
              <a:solidFill>
                <a:prstClr val="black"/>
              </a:solidFill>
              <a:ea typeface="+mn-ea"/>
              <a:cs typeface="Arial" pitchFamily="34" charset="0"/>
            </a:endParaRPr>
          </a:p>
          <a:p>
            <a:pPr marL="800100" lvl="1" indent="-342900" defTabSz="914400" eaLnBrk="1" fontAlgn="auto" hangingPunct="1">
              <a:spcBef>
                <a:spcPct val="20000"/>
              </a:spcBef>
              <a:spcAft>
                <a:spcPts val="0"/>
              </a:spcAft>
              <a:buFont typeface="Arial" panose="020B0604020202020204" pitchFamily="34" charset="0"/>
              <a:buChar char="•"/>
              <a:defRPr/>
            </a:pPr>
            <a:endParaRPr lang="en-US" sz="2800" dirty="0">
              <a:solidFill>
                <a:prstClr val="black"/>
              </a:solidFill>
              <a:ea typeface="+mn-ea"/>
              <a:cs typeface="Arial" pitchFamily="34" charset="0"/>
            </a:endParaRPr>
          </a:p>
          <a:p>
            <a:pPr lvl="1" defTabSz="914400" eaLnBrk="1" fontAlgn="auto" hangingPunct="1">
              <a:spcBef>
                <a:spcPct val="20000"/>
              </a:spcBef>
              <a:spcAft>
                <a:spcPts val="0"/>
              </a:spcAft>
              <a:buFont typeface="Arial" pitchFamily="34" charset="0"/>
              <a:buChar char="–"/>
              <a:defRPr/>
            </a:pPr>
            <a:endParaRPr lang="en-US" dirty="0" smtClean="0">
              <a:solidFill>
                <a:prstClr val="black"/>
              </a:solidFill>
              <a:ea typeface="+mn-ea"/>
              <a:cs typeface="Arial" pitchFamily="34" charset="0"/>
            </a:endParaRPr>
          </a:p>
        </p:txBody>
      </p:sp>
    </p:spTree>
    <p:extLst>
      <p:ext uri="{BB962C8B-B14F-4D97-AF65-F5344CB8AC3E}">
        <p14:creationId xmlns:p14="http://schemas.microsoft.com/office/powerpoint/2010/main" val="1593492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p:cNvSpPr txBox="1">
            <a:spLocks/>
          </p:cNvSpPr>
          <p:nvPr/>
        </p:nvSpPr>
        <p:spPr bwMode="auto">
          <a:xfrm>
            <a:off x="1143000" y="2286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4000" b="1" dirty="0">
                <a:solidFill>
                  <a:schemeClr val="tx2"/>
                </a:solidFill>
                <a:cs typeface="Arial" pitchFamily="34" charset="0"/>
              </a:rPr>
              <a:t>Regulatory Priorities for </a:t>
            </a:r>
            <a:r>
              <a:rPr lang="en-US" sz="4000" b="1" dirty="0" smtClean="0">
                <a:solidFill>
                  <a:schemeClr val="tx2"/>
                </a:solidFill>
                <a:cs typeface="Arial" pitchFamily="34" charset="0"/>
              </a:rPr>
              <a:t>2014</a:t>
            </a:r>
            <a:endParaRPr lang="en-US" sz="4000" b="1" dirty="0">
              <a:solidFill>
                <a:schemeClr val="tx2"/>
              </a:solidFill>
              <a:cs typeface="Arial" pitchFamily="34" charset="0"/>
            </a:endParaRPr>
          </a:p>
        </p:txBody>
      </p:sp>
      <p:sp>
        <p:nvSpPr>
          <p:cNvPr id="6146" name="Title 8"/>
          <p:cNvSpPr txBox="1">
            <a:spLocks/>
          </p:cNvSpPr>
          <p:nvPr/>
        </p:nvSpPr>
        <p:spPr bwMode="auto">
          <a:xfrm>
            <a:off x="458788" y="16002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Proposed Rule on BOPs (early 2014)</a:t>
            </a:r>
          </a:p>
          <a:p>
            <a:pPr marL="342900" indent="-342900" defTabSz="914400" eaLnBrk="1" fontAlgn="auto" hangingPunct="1">
              <a:spcBef>
                <a:spcPct val="20000"/>
              </a:spcBef>
              <a:spcAft>
                <a:spcPts val="0"/>
              </a:spcAft>
              <a:buFont typeface="Arial" pitchFamily="34" charset="0"/>
              <a:buChar char="•"/>
              <a:defRPr/>
            </a:pPr>
            <a:endParaRPr lang="en-US" sz="3000" dirty="0" smtClean="0">
              <a:solidFill>
                <a:prstClr val="black"/>
              </a:solidFill>
              <a:ea typeface="+mn-ea"/>
              <a:cs typeface="Arial" pitchFamily="34" charset="0"/>
            </a:endParaRPr>
          </a:p>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Proposed </a:t>
            </a:r>
            <a:r>
              <a:rPr lang="en-US" sz="3000" dirty="0">
                <a:solidFill>
                  <a:prstClr val="black"/>
                </a:solidFill>
                <a:ea typeface="+mn-ea"/>
                <a:cs typeface="Arial" pitchFamily="34" charset="0"/>
              </a:rPr>
              <a:t>R</a:t>
            </a:r>
            <a:r>
              <a:rPr lang="en-US" sz="3000" dirty="0" smtClean="0">
                <a:solidFill>
                  <a:prstClr val="black"/>
                </a:solidFill>
                <a:ea typeface="+mn-ea"/>
                <a:cs typeface="Arial" pitchFamily="34" charset="0"/>
              </a:rPr>
              <a:t>ule on Alaska (early 2014)</a:t>
            </a:r>
          </a:p>
          <a:p>
            <a:pPr marL="342900" indent="-342900" defTabSz="914400" eaLnBrk="1" fontAlgn="auto" hangingPunct="1">
              <a:spcBef>
                <a:spcPct val="20000"/>
              </a:spcBef>
              <a:spcAft>
                <a:spcPts val="0"/>
              </a:spcAft>
              <a:buFont typeface="Arial" pitchFamily="34" charset="0"/>
              <a:buChar char="•"/>
              <a:defRPr/>
            </a:pPr>
            <a:endParaRPr lang="en-US" sz="3000" dirty="0">
              <a:solidFill>
                <a:prstClr val="black"/>
              </a:solidFill>
              <a:ea typeface="+mn-ea"/>
              <a:cs typeface="Arial" pitchFamily="34" charset="0"/>
            </a:endParaRPr>
          </a:p>
          <a:p>
            <a:pPr marL="342900" indent="-342900" defTabSz="914400" eaLnBrk="1" fontAlgn="auto" hangingPunct="1">
              <a:spcBef>
                <a:spcPct val="20000"/>
              </a:spcBef>
              <a:spcAft>
                <a:spcPts val="0"/>
              </a:spcAft>
              <a:buFont typeface="Arial" pitchFamily="34" charset="0"/>
              <a:buChar char="•"/>
              <a:defRPr/>
            </a:pPr>
            <a:r>
              <a:rPr lang="en-US" sz="3000" dirty="0" smtClean="0">
                <a:solidFill>
                  <a:prstClr val="black"/>
                </a:solidFill>
                <a:ea typeface="+mn-ea"/>
                <a:cs typeface="Arial" pitchFamily="34" charset="0"/>
              </a:rPr>
              <a:t>ANPRM on Aviation Safety (mid 2014)</a:t>
            </a:r>
          </a:p>
          <a:p>
            <a:pPr marL="342900" indent="-342900" defTabSz="914400" eaLnBrk="1" fontAlgn="auto" hangingPunct="1">
              <a:spcBef>
                <a:spcPct val="20000"/>
              </a:spcBef>
              <a:spcAft>
                <a:spcPts val="0"/>
              </a:spcAft>
              <a:buFont typeface="Arial" pitchFamily="34" charset="0"/>
              <a:buChar char="•"/>
              <a:defRPr/>
            </a:pPr>
            <a:endParaRPr lang="en-US" sz="3000" dirty="0">
              <a:solidFill>
                <a:prstClr val="black"/>
              </a:solidFill>
              <a:ea typeface="+mn-ea"/>
              <a:cs typeface="Arial" pitchFamily="34" charset="0"/>
            </a:endParaRPr>
          </a:p>
        </p:txBody>
      </p:sp>
      <p:sp>
        <p:nvSpPr>
          <p:cNvPr id="11268" name="TextBox 5"/>
          <p:cNvSpPr txBox="1">
            <a:spLocks noChangeArrowheads="1"/>
          </p:cNvSpPr>
          <p:nvPr/>
        </p:nvSpPr>
        <p:spPr bwMode="auto">
          <a:xfrm>
            <a:off x="8001000" y="11113"/>
            <a:ext cx="1143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sz="1200" b="1">
                <a:solidFill>
                  <a:srgbClr val="000000"/>
                </a:solidFill>
                <a:latin typeface="Calibri" pitchFamily="34" charset="0"/>
              </a:rPr>
              <a:t>Slide </a:t>
            </a:r>
            <a:fld id="{BD327E62-1DE5-4CF9-A592-F82C43A7BB06}" type="slidenum">
              <a:rPr lang="en-US" sz="1200" b="1">
                <a:solidFill>
                  <a:srgbClr val="000000"/>
                </a:solidFill>
                <a:latin typeface="Calibri" pitchFamily="34" charset="0"/>
              </a:rPr>
              <a:pPr algn="r" eaLnBrk="1" hangingPunct="1"/>
              <a:t>9</a:t>
            </a:fld>
            <a:endParaRPr lang="en-US" sz="1200" b="1">
              <a:solidFill>
                <a:srgbClr val="000000"/>
              </a:solidFill>
              <a:latin typeface="Calibri" pitchFamily="34" charset="0"/>
            </a:endParaRPr>
          </a:p>
        </p:txBody>
      </p:sp>
    </p:spTree>
    <p:extLst>
      <p:ext uri="{BB962C8B-B14F-4D97-AF65-F5344CB8AC3E}">
        <p14:creationId xmlns:p14="http://schemas.microsoft.com/office/powerpoint/2010/main" val="1793121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2341</TotalTime>
  <Words>636</Words>
  <Application>Microsoft Office PowerPoint</Application>
  <PresentationFormat>On-screen Show (4:3)</PresentationFormat>
  <Paragraphs>186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Feldgus</dc:creator>
  <cp:lastModifiedBy>James Keith Couvillion</cp:lastModifiedBy>
  <cp:revision>123</cp:revision>
  <cp:lastPrinted>2014-01-21T12:26:08Z</cp:lastPrinted>
  <dcterms:created xsi:type="dcterms:W3CDTF">2012-05-21T21:14:20Z</dcterms:created>
  <dcterms:modified xsi:type="dcterms:W3CDTF">2014-01-21T12:44:00Z</dcterms:modified>
</cp:coreProperties>
</file>